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65" r:id="rId4"/>
    <p:sldId id="268" r:id="rId5"/>
    <p:sldId id="269" r:id="rId6"/>
    <p:sldId id="270" r:id="rId7"/>
    <p:sldId id="272" r:id="rId8"/>
    <p:sldId id="271" r:id="rId9"/>
    <p:sldId id="273" r:id="rId10"/>
    <p:sldId id="274" r:id="rId11"/>
    <p:sldId id="275" r:id="rId12"/>
    <p:sldId id="277" r:id="rId13"/>
    <p:sldId id="260" r:id="rId14"/>
    <p:sldId id="261" r:id="rId15"/>
    <p:sldId id="262" r:id="rId16"/>
    <p:sldId id="264" r:id="rId17"/>
    <p:sldId id="267" r:id="rId18"/>
    <p:sldId id="279" r:id="rId19"/>
    <p:sldId id="258" r:id="rId20"/>
    <p:sldId id="266" r:id="rId21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DEDE"/>
    <a:srgbClr val="86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6" autoAdjust="0"/>
    <p:restoredTop sz="94660"/>
  </p:normalViewPr>
  <p:slideViewPr>
    <p:cSldViewPr snapToGrid="0">
      <p:cViewPr varScale="1">
        <p:scale>
          <a:sx n="162" d="100"/>
          <a:sy n="162" d="100"/>
        </p:scale>
        <p:origin x="100" y="1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C67AC-DB42-4184-906C-5EFB978C0071}" type="datetimeFigureOut">
              <a:rPr lang="es-MX" smtClean="0"/>
              <a:t>15/08/2022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D8BF7-A0C3-4368-B972-7E0344ED675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655036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C67AC-DB42-4184-906C-5EFB978C0071}" type="datetimeFigureOut">
              <a:rPr lang="es-MX" smtClean="0"/>
              <a:t>15/08/2022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D8BF7-A0C3-4368-B972-7E0344ED675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313272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C67AC-DB42-4184-906C-5EFB978C0071}" type="datetimeFigureOut">
              <a:rPr lang="es-MX" smtClean="0"/>
              <a:t>15/08/2022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D8BF7-A0C3-4368-B972-7E0344ED675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823322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C67AC-DB42-4184-906C-5EFB978C0071}" type="datetimeFigureOut">
              <a:rPr lang="es-MX" smtClean="0"/>
              <a:t>15/08/2022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D8BF7-A0C3-4368-B972-7E0344ED675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753297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C67AC-DB42-4184-906C-5EFB978C0071}" type="datetimeFigureOut">
              <a:rPr lang="es-MX" smtClean="0"/>
              <a:t>15/08/2022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D8BF7-A0C3-4368-B972-7E0344ED675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849315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C67AC-DB42-4184-906C-5EFB978C0071}" type="datetimeFigureOut">
              <a:rPr lang="es-MX" smtClean="0"/>
              <a:t>15/08/2022</a:t>
            </a:fld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D8BF7-A0C3-4368-B972-7E0344ED675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54622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C67AC-DB42-4184-906C-5EFB978C0071}" type="datetimeFigureOut">
              <a:rPr lang="es-MX" smtClean="0"/>
              <a:t>15/08/2022</a:t>
            </a:fld>
            <a:endParaRPr lang="es-MX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D8BF7-A0C3-4368-B972-7E0344ED675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232831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C67AC-DB42-4184-906C-5EFB978C0071}" type="datetimeFigureOut">
              <a:rPr lang="es-MX" smtClean="0"/>
              <a:t>15/08/2022</a:t>
            </a:fld>
            <a:endParaRPr lang="es-MX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D8BF7-A0C3-4368-B972-7E0344ED675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573693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C67AC-DB42-4184-906C-5EFB978C0071}" type="datetimeFigureOut">
              <a:rPr lang="es-MX" smtClean="0"/>
              <a:t>15/08/2022</a:t>
            </a:fld>
            <a:endParaRPr lang="es-MX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D8BF7-A0C3-4368-B972-7E0344ED675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299389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C67AC-DB42-4184-906C-5EFB978C0071}" type="datetimeFigureOut">
              <a:rPr lang="es-MX" smtClean="0"/>
              <a:t>15/08/2022</a:t>
            </a:fld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D8BF7-A0C3-4368-B972-7E0344ED675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378051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C67AC-DB42-4184-906C-5EFB978C0071}" type="datetimeFigureOut">
              <a:rPr lang="es-MX" smtClean="0"/>
              <a:t>15/08/2022</a:t>
            </a:fld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D8BF7-A0C3-4368-B972-7E0344ED675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398683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4C67AC-DB42-4184-906C-5EFB978C0071}" type="datetimeFigureOut">
              <a:rPr lang="es-MX" smtClean="0"/>
              <a:t>15/08/2022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2D8BF7-A0C3-4368-B972-7E0344ED675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50922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microsoft.com/office/2007/relationships/hdphoto" Target="../media/hdphoto1.wdp"/><Relationship Id="rId7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0" Type="http://schemas.openxmlformats.org/officeDocument/2006/relationships/image" Target="../media/image15.png"/><Relationship Id="rId4" Type="http://schemas.openxmlformats.org/officeDocument/2006/relationships/image" Target="../media/image3.png"/><Relationship Id="rId9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hdphoto" Target="../media/hdphoto5.wdp"/><Relationship Id="rId3" Type="http://schemas.microsoft.com/office/2007/relationships/hdphoto" Target="../media/hdphoto1.wdp"/><Relationship Id="rId7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microsoft.com/office/2007/relationships/hdphoto" Target="../media/hdphoto1.wdp"/><Relationship Id="rId7" Type="http://schemas.microsoft.com/office/2007/relationships/hdphoto" Target="../media/hdphoto6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microsoft.com/office/2007/relationships/hdphoto" Target="../media/hdphoto2.wdp"/><Relationship Id="rId10" Type="http://schemas.microsoft.com/office/2007/relationships/hdphoto" Target="../media/hdphoto7.wdp"/><Relationship Id="rId4" Type="http://schemas.openxmlformats.org/officeDocument/2006/relationships/image" Target="../media/image3.png"/><Relationship Id="rId9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microsoft.com/office/2007/relationships/hdphoto" Target="../media/hdphoto2.wdp"/><Relationship Id="rId4" Type="http://schemas.openxmlformats.org/officeDocument/2006/relationships/image" Target="../media/image3.png"/><Relationship Id="rId9" Type="http://schemas.microsoft.com/office/2007/relationships/hdphoto" Target="../media/hdphoto8.wdp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microsoft.com/office/2007/relationships/hdphoto" Target="../media/hdphoto1.wdp"/><Relationship Id="rId7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n 13"/>
          <p:cNvPicPr>
            <a:picLocks noChangeAspect="1"/>
          </p:cNvPicPr>
          <p:nvPr/>
        </p:nvPicPr>
        <p:blipFill rotWithShape="1">
          <a:blip r:embed="rId2"/>
          <a:srcRect l="6595" t="12894" r="18814" b="8125"/>
          <a:stretch/>
        </p:blipFill>
        <p:spPr>
          <a:xfrm>
            <a:off x="412069" y="2056415"/>
            <a:ext cx="7781750" cy="4634832"/>
          </a:xfrm>
          <a:prstGeom prst="rect">
            <a:avLst/>
          </a:prstGeom>
        </p:spPr>
      </p:pic>
      <p:sp>
        <p:nvSpPr>
          <p:cNvPr id="13" name="Rectángulo 12"/>
          <p:cNvSpPr/>
          <p:nvPr/>
        </p:nvSpPr>
        <p:spPr>
          <a:xfrm>
            <a:off x="8193819" y="2056418"/>
            <a:ext cx="3503699" cy="464067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No. de Nómina</a:t>
            </a:r>
          </a:p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s-MX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Contraseña</a:t>
            </a:r>
          </a:p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s-MX" sz="11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s-MX" sz="11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s-MX" sz="11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s-MX" sz="11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Nota: </a:t>
            </a:r>
            <a:r>
              <a:rPr lang="es-MX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En caso de olvidar tu contraseña, favor de pasar con el departamento de Mejora continua para restaurarla.</a:t>
            </a:r>
            <a:endParaRPr lang="es-MX" sz="11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" name="Rectángulo 6"/>
          <p:cNvSpPr/>
          <p:nvPr/>
        </p:nvSpPr>
        <p:spPr bwMode="ltGray">
          <a:xfrm>
            <a:off x="412069" y="714252"/>
            <a:ext cx="11285449" cy="134216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3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Rectángulo 9"/>
          <p:cNvSpPr/>
          <p:nvPr/>
        </p:nvSpPr>
        <p:spPr bwMode="ltGray">
          <a:xfrm>
            <a:off x="412069" y="714251"/>
            <a:ext cx="11285449" cy="1342167"/>
          </a:xfrm>
          <a:prstGeom prst="rect">
            <a:avLst/>
          </a:prstGeom>
          <a:solidFill>
            <a:srgbClr val="DEDEDE"/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3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0" y="0"/>
            <a:ext cx="12192000" cy="58082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b="1" dirty="0">
                <a:solidFill>
                  <a:schemeClr val="tx1"/>
                </a:solidFill>
              </a:rPr>
              <a:t>Pantalla </a:t>
            </a:r>
            <a:r>
              <a:rPr lang="es-MX" sz="2800" b="1" dirty="0">
                <a:solidFill>
                  <a:schemeClr val="tx1"/>
                </a:solidFill>
              </a:rPr>
              <a:t>#1- Ingreso del Usuario</a:t>
            </a:r>
          </a:p>
        </p:txBody>
      </p:sp>
      <p:sp>
        <p:nvSpPr>
          <p:cNvPr id="4" name="Rectángulo 3"/>
          <p:cNvSpPr/>
          <p:nvPr/>
        </p:nvSpPr>
        <p:spPr>
          <a:xfrm>
            <a:off x="412069" y="714252"/>
            <a:ext cx="11285449" cy="5982845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23194" y1="45370" x2="23194" y2="45370"/>
                        <a14:foregroundMark x1="28333" y1="51481" x2="28333" y2="51481"/>
                        <a14:foregroundMark x1="53472" y1="50741" x2="53472" y2="50741"/>
                        <a14:foregroundMark x1="63889" y1="51111" x2="63889" y2="51111"/>
                        <a14:foregroundMark x1="73750" y1="51481" x2="73750" y2="51481"/>
                        <a14:foregroundMark x1="74306" y1="32593" x2="74306" y2="32593"/>
                        <a14:foregroundMark x1="25694" y1="68333" x2="25694" y2="68333"/>
                        <a14:foregroundMark x1="52917" y1="41111" x2="52917" y2="41111"/>
                        <a14:foregroundMark x1="57361" y1="39815" x2="57361" y2="39815"/>
                        <a14:foregroundMark x1="61111" y1="39259" x2="61111" y2="39259"/>
                        <a14:foregroundMark x1="65139" y1="39074" x2="65139" y2="39074"/>
                        <a14:foregroundMark x1="69306" y1="38148" x2="69306" y2="38148"/>
                        <a14:foregroundMark x1="72639" y1="49259" x2="72639" y2="49259"/>
                        <a14:foregroundMark x1="81389" y1="56296" x2="81389" y2="56296"/>
                        <a14:foregroundMark x1="80694" y1="55741" x2="80694" y2="55741"/>
                        <a14:foregroundMark x1="79583" y1="56111" x2="79583" y2="56111"/>
                        <a14:backgroundMark x1="58194" y1="39074" x2="58194" y2="39074"/>
                        <a14:backgroundMark x1="69861" y1="39630" x2="69861" y2="39630"/>
                        <a14:backgroundMark x1="65972" y1="39074" x2="65972" y2="39074"/>
                        <a14:backgroundMark x1="76250" y1="49630" x2="76250" y2="496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685" t="27119" r="16285" b="27478"/>
          <a:stretch/>
        </p:blipFill>
        <p:spPr>
          <a:xfrm>
            <a:off x="838862" y="1019575"/>
            <a:ext cx="1482920" cy="731520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5463" b="51019" l="26094" r="61797">
                        <a14:foregroundMark x1="33620" y1="23704" x2="33620" y2="23704"/>
                        <a14:foregroundMark x1="30208" y1="23241" x2="30208" y2="23241"/>
                        <a14:foregroundMark x1="30859" y1="41574" x2="30859" y2="41574"/>
                        <a14:foregroundMark x1="40443" y1="41157" x2="40443" y2="41157"/>
                        <a14:foregroundMark x1="51302" y1="43194" x2="51302" y2="43194"/>
                        <a14:foregroundMark x1="27786" y1="34120" x2="27786" y2="34120"/>
                        <a14:foregroundMark x1="30443" y1="35185" x2="30443" y2="35185"/>
                        <a14:foregroundMark x1="33307" y1="34769" x2="33307" y2="34769"/>
                        <a14:foregroundMark x1="33255" y1="32083" x2="33255" y2="32083"/>
                        <a14:foregroundMark x1="34609" y1="34815" x2="34609" y2="34815"/>
                        <a14:foregroundMark x1="37474" y1="34769" x2="37474" y2="34769"/>
                        <a14:foregroundMark x1="40495" y1="34583" x2="40495" y2="34583"/>
                        <a14:foregroundMark x1="42969" y1="34120" x2="42969" y2="34120"/>
                        <a14:foregroundMark x1="44193" y1="34537" x2="44193" y2="34537"/>
                        <a14:foregroundMark x1="45990" y1="35231" x2="45990" y2="35231"/>
                        <a14:foregroundMark x1="48880" y1="34120" x2="48880" y2="34120"/>
                        <a14:foregroundMark x1="51719" y1="33611" x2="51719" y2="33611"/>
                        <a14:foregroundMark x1="53359" y1="34444" x2="53359" y2="34444"/>
                        <a14:foregroundMark x1="53411" y1="32269" x2="53411" y2="32269"/>
                        <a14:foregroundMark x1="54688" y1="34861" x2="54688" y2="34861"/>
                        <a14:foregroundMark x1="57214" y1="34167" x2="57214" y2="34167"/>
                        <a14:foregroundMark x1="61328" y1="34074" x2="61328" y2="34074"/>
                        <a14:backgroundMark x1="31380" y1="34444" x2="31380" y2="34444"/>
                        <a14:backgroundMark x1="39635" y1="36111" x2="39635" y2="36111"/>
                        <a14:backgroundMark x1="60495" y1="36019" x2="60495" y2="36019"/>
                      </a14:backgroundRemoval>
                    </a14:imgEffect>
                  </a14:imgLayer>
                </a14:imgProps>
              </a:ext>
            </a:extLst>
          </a:blip>
          <a:srcRect l="25795" t="15054" r="38045" b="48968"/>
          <a:stretch/>
        </p:blipFill>
        <p:spPr>
          <a:xfrm>
            <a:off x="9712515" y="1043786"/>
            <a:ext cx="1220526" cy="683098"/>
          </a:xfrm>
          <a:prstGeom prst="rect">
            <a:avLst/>
          </a:prstGeom>
        </p:spPr>
      </p:pic>
      <p:sp>
        <p:nvSpPr>
          <p:cNvPr id="12" name="CuadroTexto 11"/>
          <p:cNvSpPr txBox="1"/>
          <p:nvPr/>
        </p:nvSpPr>
        <p:spPr>
          <a:xfrm>
            <a:off x="3060447" y="1092946"/>
            <a:ext cx="59886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3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Sistema de Sugerencias de Mejora</a:t>
            </a:r>
          </a:p>
        </p:txBody>
      </p:sp>
      <p:sp>
        <p:nvSpPr>
          <p:cNvPr id="15" name="Rectángulo redondeado 14"/>
          <p:cNvSpPr/>
          <p:nvPr/>
        </p:nvSpPr>
        <p:spPr>
          <a:xfrm>
            <a:off x="8603886" y="3038321"/>
            <a:ext cx="2683565" cy="337931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6" name="Rectángulo redondeado 15"/>
          <p:cNvSpPr/>
          <p:nvPr/>
        </p:nvSpPr>
        <p:spPr>
          <a:xfrm>
            <a:off x="8609298" y="4120264"/>
            <a:ext cx="2683565" cy="337931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" name="Rectángulo redondeado 16"/>
          <p:cNvSpPr/>
          <p:nvPr/>
        </p:nvSpPr>
        <p:spPr>
          <a:xfrm>
            <a:off x="8891452" y="5063323"/>
            <a:ext cx="2159726" cy="287287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b="1" dirty="0">
                <a:solidFill>
                  <a:schemeClr val="tx1"/>
                </a:solidFill>
              </a:rPr>
              <a:t>Entrar</a:t>
            </a:r>
            <a:endParaRPr lang="es-MX" sz="1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29417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ángulo 12"/>
          <p:cNvSpPr/>
          <p:nvPr/>
        </p:nvSpPr>
        <p:spPr>
          <a:xfrm>
            <a:off x="412069" y="2056418"/>
            <a:ext cx="11285449" cy="464067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" name="Rectángulo 6"/>
          <p:cNvSpPr/>
          <p:nvPr/>
        </p:nvSpPr>
        <p:spPr bwMode="ltGray">
          <a:xfrm>
            <a:off x="412069" y="714252"/>
            <a:ext cx="11285449" cy="134216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3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Rectángulo 9"/>
          <p:cNvSpPr/>
          <p:nvPr/>
        </p:nvSpPr>
        <p:spPr bwMode="ltGray">
          <a:xfrm>
            <a:off x="412069" y="714251"/>
            <a:ext cx="11285449" cy="1342167"/>
          </a:xfrm>
          <a:prstGeom prst="rect">
            <a:avLst/>
          </a:prstGeom>
          <a:solidFill>
            <a:srgbClr val="DEDEDE"/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3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0" y="0"/>
            <a:ext cx="12192000" cy="58082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b="1" dirty="0">
                <a:solidFill>
                  <a:schemeClr val="tx1"/>
                </a:solidFill>
              </a:rPr>
              <a:t>Pantalla </a:t>
            </a:r>
            <a:r>
              <a:rPr lang="es-MX" sz="2800" b="1" dirty="0">
                <a:solidFill>
                  <a:schemeClr val="tx1"/>
                </a:solidFill>
              </a:rPr>
              <a:t>#15- Catálogo de Premios (Mejora Continua)</a:t>
            </a: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3194" y1="45370" x2="23194" y2="45370"/>
                        <a14:foregroundMark x1="28333" y1="51481" x2="28333" y2="51481"/>
                        <a14:foregroundMark x1="53472" y1="50741" x2="53472" y2="50741"/>
                        <a14:foregroundMark x1="63889" y1="51111" x2="63889" y2="51111"/>
                        <a14:foregroundMark x1="73750" y1="51481" x2="73750" y2="51481"/>
                        <a14:foregroundMark x1="74306" y1="32593" x2="74306" y2="32593"/>
                        <a14:foregroundMark x1="25694" y1="68333" x2="25694" y2="68333"/>
                        <a14:foregroundMark x1="52917" y1="41111" x2="52917" y2="41111"/>
                        <a14:foregroundMark x1="57361" y1="39815" x2="57361" y2="39815"/>
                        <a14:foregroundMark x1="61111" y1="39259" x2="61111" y2="39259"/>
                        <a14:foregroundMark x1="65139" y1="39074" x2="65139" y2="39074"/>
                        <a14:foregroundMark x1="69306" y1="38148" x2="69306" y2="38148"/>
                        <a14:foregroundMark x1="72639" y1="49259" x2="72639" y2="49259"/>
                        <a14:foregroundMark x1="81389" y1="56296" x2="81389" y2="56296"/>
                        <a14:foregroundMark x1="80694" y1="55741" x2="80694" y2="55741"/>
                        <a14:foregroundMark x1="79583" y1="56111" x2="79583" y2="56111"/>
                        <a14:backgroundMark x1="58194" y1="39074" x2="58194" y2="39074"/>
                        <a14:backgroundMark x1="69861" y1="39630" x2="69861" y2="39630"/>
                        <a14:backgroundMark x1="65972" y1="39074" x2="65972" y2="39074"/>
                        <a14:backgroundMark x1="76250" y1="49630" x2="76250" y2="496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685" t="27119" r="16285" b="27478"/>
          <a:stretch/>
        </p:blipFill>
        <p:spPr>
          <a:xfrm>
            <a:off x="838862" y="1019575"/>
            <a:ext cx="1482920" cy="731520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5463" b="51019" l="26094" r="61797">
                        <a14:foregroundMark x1="33620" y1="23704" x2="33620" y2="23704"/>
                        <a14:foregroundMark x1="30208" y1="23241" x2="30208" y2="23241"/>
                        <a14:foregroundMark x1="30859" y1="41574" x2="30859" y2="41574"/>
                        <a14:foregroundMark x1="40443" y1="41157" x2="40443" y2="41157"/>
                        <a14:foregroundMark x1="51302" y1="43194" x2="51302" y2="43194"/>
                        <a14:foregroundMark x1="27786" y1="34120" x2="27786" y2="34120"/>
                        <a14:foregroundMark x1="30443" y1="35185" x2="30443" y2="35185"/>
                        <a14:foregroundMark x1="33307" y1="34769" x2="33307" y2="34769"/>
                        <a14:foregroundMark x1="33255" y1="32083" x2="33255" y2="32083"/>
                        <a14:foregroundMark x1="34609" y1="34815" x2="34609" y2="34815"/>
                        <a14:foregroundMark x1="37474" y1="34769" x2="37474" y2="34769"/>
                        <a14:foregroundMark x1="40495" y1="34583" x2="40495" y2="34583"/>
                        <a14:foregroundMark x1="42969" y1="34120" x2="42969" y2="34120"/>
                        <a14:foregroundMark x1="44193" y1="34537" x2="44193" y2="34537"/>
                        <a14:foregroundMark x1="45990" y1="35231" x2="45990" y2="35231"/>
                        <a14:foregroundMark x1="48880" y1="34120" x2="48880" y2="34120"/>
                        <a14:foregroundMark x1="51719" y1="33611" x2="51719" y2="33611"/>
                        <a14:foregroundMark x1="53359" y1="34444" x2="53359" y2="34444"/>
                        <a14:foregroundMark x1="53411" y1="32269" x2="53411" y2="32269"/>
                        <a14:foregroundMark x1="54688" y1="34861" x2="54688" y2="34861"/>
                        <a14:foregroundMark x1="57214" y1="34167" x2="57214" y2="34167"/>
                        <a14:foregroundMark x1="61328" y1="34074" x2="61328" y2="34074"/>
                        <a14:backgroundMark x1="31380" y1="34444" x2="31380" y2="34444"/>
                        <a14:backgroundMark x1="39635" y1="36111" x2="39635" y2="36111"/>
                        <a14:backgroundMark x1="60495" y1="36019" x2="60495" y2="36019"/>
                      </a14:backgroundRemoval>
                    </a14:imgEffect>
                  </a14:imgLayer>
                </a14:imgProps>
              </a:ext>
            </a:extLst>
          </a:blip>
          <a:srcRect l="25795" t="15054" r="38045" b="48968"/>
          <a:stretch/>
        </p:blipFill>
        <p:spPr>
          <a:xfrm>
            <a:off x="9712515" y="1043786"/>
            <a:ext cx="1220526" cy="683098"/>
          </a:xfrm>
          <a:prstGeom prst="rect">
            <a:avLst/>
          </a:prstGeom>
        </p:spPr>
      </p:pic>
      <p:sp>
        <p:nvSpPr>
          <p:cNvPr id="12" name="CuadroTexto 11"/>
          <p:cNvSpPr txBox="1"/>
          <p:nvPr/>
        </p:nvSpPr>
        <p:spPr>
          <a:xfrm>
            <a:off x="3060447" y="1092946"/>
            <a:ext cx="59886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3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Sistema de Sugerencias de Mejora</a:t>
            </a:r>
          </a:p>
        </p:txBody>
      </p:sp>
      <p:sp>
        <p:nvSpPr>
          <p:cNvPr id="27" name="Rectángulo 26"/>
          <p:cNvSpPr/>
          <p:nvPr/>
        </p:nvSpPr>
        <p:spPr>
          <a:xfrm>
            <a:off x="11561197" y="2056417"/>
            <a:ext cx="115295" cy="461075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9" name="Rectángulo 28"/>
          <p:cNvSpPr/>
          <p:nvPr/>
        </p:nvSpPr>
        <p:spPr>
          <a:xfrm>
            <a:off x="11561197" y="2137460"/>
            <a:ext cx="115295" cy="2124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/>
          <p:cNvSpPr/>
          <p:nvPr/>
        </p:nvSpPr>
        <p:spPr>
          <a:xfrm>
            <a:off x="412069" y="714252"/>
            <a:ext cx="11285449" cy="5982845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36" name="Grupo 35">
            <a:extLst>
              <a:ext uri="{FF2B5EF4-FFF2-40B4-BE49-F238E27FC236}">
                <a16:creationId xmlns:a16="http://schemas.microsoft.com/office/drawing/2014/main" id="{890F0573-B9DE-4762-8EB3-8633A4B4B1B2}"/>
              </a:ext>
            </a:extLst>
          </p:cNvPr>
          <p:cNvGrpSpPr/>
          <p:nvPr/>
        </p:nvGrpSpPr>
        <p:grpSpPr>
          <a:xfrm>
            <a:off x="661601" y="6194779"/>
            <a:ext cx="3678427" cy="287287"/>
            <a:chOff x="674786" y="6270532"/>
            <a:chExt cx="3678427" cy="287287"/>
          </a:xfrm>
        </p:grpSpPr>
        <p:sp>
          <p:nvSpPr>
            <p:cNvPr id="38" name="Rectángulo redondeado 22">
              <a:extLst>
                <a:ext uri="{FF2B5EF4-FFF2-40B4-BE49-F238E27FC236}">
                  <a16:creationId xmlns:a16="http://schemas.microsoft.com/office/drawing/2014/main" id="{2B4AA428-9E9D-4339-BD06-57AF50F7FDE7}"/>
                </a:ext>
              </a:extLst>
            </p:cNvPr>
            <p:cNvSpPr/>
            <p:nvPr/>
          </p:nvSpPr>
          <p:spPr>
            <a:xfrm>
              <a:off x="674786" y="6270532"/>
              <a:ext cx="3678427" cy="287287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400" b="1" dirty="0">
                  <a:solidFill>
                    <a:schemeClr val="tx1"/>
                  </a:solidFill>
                </a:rPr>
                <a:t>Atrás</a:t>
              </a:r>
              <a:endParaRPr lang="es-MX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43" name="Flecha derecha 23">
              <a:extLst>
                <a:ext uri="{FF2B5EF4-FFF2-40B4-BE49-F238E27FC236}">
                  <a16:creationId xmlns:a16="http://schemas.microsoft.com/office/drawing/2014/main" id="{A0EE36F6-4499-40F0-821F-E49372BEC52C}"/>
                </a:ext>
              </a:extLst>
            </p:cNvPr>
            <p:cNvSpPr/>
            <p:nvPr/>
          </p:nvSpPr>
          <p:spPr>
            <a:xfrm flipH="1">
              <a:off x="1919061" y="6314076"/>
              <a:ext cx="288000" cy="216000"/>
            </a:xfrm>
            <a:prstGeom prst="rightArrow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15" name="Rectángulo redondeado 15">
            <a:extLst>
              <a:ext uri="{FF2B5EF4-FFF2-40B4-BE49-F238E27FC236}">
                <a16:creationId xmlns:a16="http://schemas.microsoft.com/office/drawing/2014/main" id="{64D73910-0A8E-4794-9EB7-7136F5936C68}"/>
              </a:ext>
            </a:extLst>
          </p:cNvPr>
          <p:cNvSpPr/>
          <p:nvPr/>
        </p:nvSpPr>
        <p:spPr>
          <a:xfrm>
            <a:off x="657368" y="3048733"/>
            <a:ext cx="10571113" cy="287287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b="1" dirty="0"/>
              <a:t>C</a:t>
            </a:r>
            <a:r>
              <a:rPr lang="es-MX" sz="1400" b="1" dirty="0" err="1"/>
              <a:t>atalogo</a:t>
            </a:r>
            <a:r>
              <a:rPr lang="es-MX" sz="1400" b="1" dirty="0"/>
              <a:t> de Premios</a:t>
            </a:r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D5BA601B-ED22-4C32-A0DC-429673732D18}"/>
              </a:ext>
            </a:extLst>
          </p:cNvPr>
          <p:cNvSpPr/>
          <p:nvPr/>
        </p:nvSpPr>
        <p:spPr>
          <a:xfrm>
            <a:off x="657368" y="3410211"/>
            <a:ext cx="10571113" cy="2692416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s-MX" sz="1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0472E18C-F195-4473-8440-0B7DB8C3F2A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7368" y="3410211"/>
            <a:ext cx="10571113" cy="2286477"/>
          </a:xfrm>
          <a:prstGeom prst="rect">
            <a:avLst/>
          </a:prstGeom>
        </p:spPr>
      </p:pic>
      <p:sp>
        <p:nvSpPr>
          <p:cNvPr id="18" name="Rectángulo redondeado 15">
            <a:extLst>
              <a:ext uri="{FF2B5EF4-FFF2-40B4-BE49-F238E27FC236}">
                <a16:creationId xmlns:a16="http://schemas.microsoft.com/office/drawing/2014/main" id="{E65D0FD6-95C6-4799-8476-6CC229BA2CE8}"/>
              </a:ext>
            </a:extLst>
          </p:cNvPr>
          <p:cNvSpPr/>
          <p:nvPr/>
        </p:nvSpPr>
        <p:spPr>
          <a:xfrm>
            <a:off x="657368" y="2129789"/>
            <a:ext cx="10571113" cy="287287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b="1" dirty="0"/>
              <a:t>Agregar Producto</a:t>
            </a: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3364E4B1-1ECA-4541-AEEE-728377F1025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7368" y="2485980"/>
            <a:ext cx="10571113" cy="488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831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ángulo 12"/>
          <p:cNvSpPr/>
          <p:nvPr/>
        </p:nvSpPr>
        <p:spPr>
          <a:xfrm>
            <a:off x="412069" y="2056418"/>
            <a:ext cx="11285449" cy="464067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" name="Rectángulo 6"/>
          <p:cNvSpPr/>
          <p:nvPr/>
        </p:nvSpPr>
        <p:spPr bwMode="ltGray">
          <a:xfrm>
            <a:off x="412069" y="714252"/>
            <a:ext cx="11285449" cy="134216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3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Rectángulo 9"/>
          <p:cNvSpPr/>
          <p:nvPr/>
        </p:nvSpPr>
        <p:spPr bwMode="ltGray">
          <a:xfrm>
            <a:off x="412069" y="714251"/>
            <a:ext cx="11285449" cy="1342167"/>
          </a:xfrm>
          <a:prstGeom prst="rect">
            <a:avLst/>
          </a:prstGeom>
          <a:solidFill>
            <a:srgbClr val="DEDEDE"/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3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0" y="0"/>
            <a:ext cx="12192000" cy="58082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b="1" dirty="0">
                <a:solidFill>
                  <a:schemeClr val="tx1"/>
                </a:solidFill>
              </a:rPr>
              <a:t>Pantalla </a:t>
            </a:r>
            <a:r>
              <a:rPr lang="es-MX" sz="2800" b="1" dirty="0">
                <a:solidFill>
                  <a:schemeClr val="tx1"/>
                </a:solidFill>
              </a:rPr>
              <a:t>#16- Administración de Retos (Mejora Continua)</a:t>
            </a: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3194" y1="45370" x2="23194" y2="45370"/>
                        <a14:foregroundMark x1="28333" y1="51481" x2="28333" y2="51481"/>
                        <a14:foregroundMark x1="53472" y1="50741" x2="53472" y2="50741"/>
                        <a14:foregroundMark x1="63889" y1="51111" x2="63889" y2="51111"/>
                        <a14:foregroundMark x1="73750" y1="51481" x2="73750" y2="51481"/>
                        <a14:foregroundMark x1="74306" y1="32593" x2="74306" y2="32593"/>
                        <a14:foregroundMark x1="25694" y1="68333" x2="25694" y2="68333"/>
                        <a14:foregroundMark x1="52917" y1="41111" x2="52917" y2="41111"/>
                        <a14:foregroundMark x1="57361" y1="39815" x2="57361" y2="39815"/>
                        <a14:foregroundMark x1="61111" y1="39259" x2="61111" y2="39259"/>
                        <a14:foregroundMark x1="65139" y1="39074" x2="65139" y2="39074"/>
                        <a14:foregroundMark x1="69306" y1="38148" x2="69306" y2="38148"/>
                        <a14:foregroundMark x1="72639" y1="49259" x2="72639" y2="49259"/>
                        <a14:foregroundMark x1="81389" y1="56296" x2="81389" y2="56296"/>
                        <a14:foregroundMark x1="80694" y1="55741" x2="80694" y2="55741"/>
                        <a14:foregroundMark x1="79583" y1="56111" x2="79583" y2="56111"/>
                        <a14:backgroundMark x1="58194" y1="39074" x2="58194" y2="39074"/>
                        <a14:backgroundMark x1="69861" y1="39630" x2="69861" y2="39630"/>
                        <a14:backgroundMark x1="65972" y1="39074" x2="65972" y2="39074"/>
                        <a14:backgroundMark x1="76250" y1="49630" x2="76250" y2="496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685" t="27119" r="16285" b="27478"/>
          <a:stretch/>
        </p:blipFill>
        <p:spPr>
          <a:xfrm>
            <a:off x="838862" y="1019575"/>
            <a:ext cx="1482920" cy="731520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5463" b="51019" l="26094" r="61797">
                        <a14:foregroundMark x1="33620" y1="23704" x2="33620" y2="23704"/>
                        <a14:foregroundMark x1="30208" y1="23241" x2="30208" y2="23241"/>
                        <a14:foregroundMark x1="30859" y1="41574" x2="30859" y2="41574"/>
                        <a14:foregroundMark x1="40443" y1="41157" x2="40443" y2="41157"/>
                        <a14:foregroundMark x1="51302" y1="43194" x2="51302" y2="43194"/>
                        <a14:foregroundMark x1="27786" y1="34120" x2="27786" y2="34120"/>
                        <a14:foregroundMark x1="30443" y1="35185" x2="30443" y2="35185"/>
                        <a14:foregroundMark x1="33307" y1="34769" x2="33307" y2="34769"/>
                        <a14:foregroundMark x1="33255" y1="32083" x2="33255" y2="32083"/>
                        <a14:foregroundMark x1="34609" y1="34815" x2="34609" y2="34815"/>
                        <a14:foregroundMark x1="37474" y1="34769" x2="37474" y2="34769"/>
                        <a14:foregroundMark x1="40495" y1="34583" x2="40495" y2="34583"/>
                        <a14:foregroundMark x1="42969" y1="34120" x2="42969" y2="34120"/>
                        <a14:foregroundMark x1="44193" y1="34537" x2="44193" y2="34537"/>
                        <a14:foregroundMark x1="45990" y1="35231" x2="45990" y2="35231"/>
                        <a14:foregroundMark x1="48880" y1="34120" x2="48880" y2="34120"/>
                        <a14:foregroundMark x1="51719" y1="33611" x2="51719" y2="33611"/>
                        <a14:foregroundMark x1="53359" y1="34444" x2="53359" y2="34444"/>
                        <a14:foregroundMark x1="53411" y1="32269" x2="53411" y2="32269"/>
                        <a14:foregroundMark x1="54688" y1="34861" x2="54688" y2="34861"/>
                        <a14:foregroundMark x1="57214" y1="34167" x2="57214" y2="34167"/>
                        <a14:foregroundMark x1="61328" y1="34074" x2="61328" y2="34074"/>
                        <a14:backgroundMark x1="31380" y1="34444" x2="31380" y2="34444"/>
                        <a14:backgroundMark x1="39635" y1="36111" x2="39635" y2="36111"/>
                        <a14:backgroundMark x1="60495" y1="36019" x2="60495" y2="36019"/>
                      </a14:backgroundRemoval>
                    </a14:imgEffect>
                  </a14:imgLayer>
                </a14:imgProps>
              </a:ext>
            </a:extLst>
          </a:blip>
          <a:srcRect l="25795" t="15054" r="38045" b="48968"/>
          <a:stretch/>
        </p:blipFill>
        <p:spPr>
          <a:xfrm>
            <a:off x="9712515" y="1043786"/>
            <a:ext cx="1220526" cy="683098"/>
          </a:xfrm>
          <a:prstGeom prst="rect">
            <a:avLst/>
          </a:prstGeom>
        </p:spPr>
      </p:pic>
      <p:sp>
        <p:nvSpPr>
          <p:cNvPr id="12" name="CuadroTexto 11"/>
          <p:cNvSpPr txBox="1"/>
          <p:nvPr/>
        </p:nvSpPr>
        <p:spPr>
          <a:xfrm>
            <a:off x="3060447" y="1092946"/>
            <a:ext cx="59886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3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Sistema de Sugerencias de Mejora</a:t>
            </a:r>
          </a:p>
        </p:txBody>
      </p:sp>
      <p:sp>
        <p:nvSpPr>
          <p:cNvPr id="27" name="Rectángulo 26"/>
          <p:cNvSpPr/>
          <p:nvPr/>
        </p:nvSpPr>
        <p:spPr>
          <a:xfrm>
            <a:off x="11561197" y="2056417"/>
            <a:ext cx="115295" cy="461075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9" name="Rectángulo 28"/>
          <p:cNvSpPr/>
          <p:nvPr/>
        </p:nvSpPr>
        <p:spPr>
          <a:xfrm>
            <a:off x="11561197" y="2137460"/>
            <a:ext cx="115295" cy="2124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/>
          <p:cNvSpPr/>
          <p:nvPr/>
        </p:nvSpPr>
        <p:spPr>
          <a:xfrm>
            <a:off x="412069" y="714252"/>
            <a:ext cx="11285449" cy="5982845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36" name="Grupo 35">
            <a:extLst>
              <a:ext uri="{FF2B5EF4-FFF2-40B4-BE49-F238E27FC236}">
                <a16:creationId xmlns:a16="http://schemas.microsoft.com/office/drawing/2014/main" id="{890F0573-B9DE-4762-8EB3-8633A4B4B1B2}"/>
              </a:ext>
            </a:extLst>
          </p:cNvPr>
          <p:cNvGrpSpPr/>
          <p:nvPr/>
        </p:nvGrpSpPr>
        <p:grpSpPr>
          <a:xfrm>
            <a:off x="661601" y="6194779"/>
            <a:ext cx="3678427" cy="287287"/>
            <a:chOff x="674786" y="6270532"/>
            <a:chExt cx="3678427" cy="287287"/>
          </a:xfrm>
        </p:grpSpPr>
        <p:sp>
          <p:nvSpPr>
            <p:cNvPr id="38" name="Rectángulo redondeado 22">
              <a:extLst>
                <a:ext uri="{FF2B5EF4-FFF2-40B4-BE49-F238E27FC236}">
                  <a16:creationId xmlns:a16="http://schemas.microsoft.com/office/drawing/2014/main" id="{2B4AA428-9E9D-4339-BD06-57AF50F7FDE7}"/>
                </a:ext>
              </a:extLst>
            </p:cNvPr>
            <p:cNvSpPr/>
            <p:nvPr/>
          </p:nvSpPr>
          <p:spPr>
            <a:xfrm>
              <a:off x="674786" y="6270532"/>
              <a:ext cx="3678427" cy="287287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400" b="1" dirty="0">
                  <a:solidFill>
                    <a:schemeClr val="tx1"/>
                  </a:solidFill>
                </a:rPr>
                <a:t>Atrás</a:t>
              </a:r>
              <a:endParaRPr lang="es-MX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43" name="Flecha derecha 23">
              <a:extLst>
                <a:ext uri="{FF2B5EF4-FFF2-40B4-BE49-F238E27FC236}">
                  <a16:creationId xmlns:a16="http://schemas.microsoft.com/office/drawing/2014/main" id="{A0EE36F6-4499-40F0-821F-E49372BEC52C}"/>
                </a:ext>
              </a:extLst>
            </p:cNvPr>
            <p:cNvSpPr/>
            <p:nvPr/>
          </p:nvSpPr>
          <p:spPr>
            <a:xfrm flipH="1">
              <a:off x="1919061" y="6314076"/>
              <a:ext cx="288000" cy="216000"/>
            </a:xfrm>
            <a:prstGeom prst="rightArrow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18" name="Rectángulo redondeado 15">
            <a:extLst>
              <a:ext uri="{FF2B5EF4-FFF2-40B4-BE49-F238E27FC236}">
                <a16:creationId xmlns:a16="http://schemas.microsoft.com/office/drawing/2014/main" id="{E65D0FD6-95C6-4799-8476-6CC229BA2CE8}"/>
              </a:ext>
            </a:extLst>
          </p:cNvPr>
          <p:cNvSpPr/>
          <p:nvPr/>
        </p:nvSpPr>
        <p:spPr>
          <a:xfrm>
            <a:off x="657368" y="2671370"/>
            <a:ext cx="10571113" cy="287287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b="1" dirty="0"/>
              <a:t>Agregar Reto</a:t>
            </a:r>
          </a:p>
        </p:txBody>
      </p:sp>
      <p:sp>
        <p:nvSpPr>
          <p:cNvPr id="20" name="Rectángulo redondeado 24">
            <a:extLst>
              <a:ext uri="{FF2B5EF4-FFF2-40B4-BE49-F238E27FC236}">
                <a16:creationId xmlns:a16="http://schemas.microsoft.com/office/drawing/2014/main" id="{0097635B-DC3E-4DD9-B5F9-4EC8022CC02E}"/>
              </a:ext>
            </a:extLst>
          </p:cNvPr>
          <p:cNvSpPr/>
          <p:nvPr/>
        </p:nvSpPr>
        <p:spPr>
          <a:xfrm>
            <a:off x="662471" y="2221508"/>
            <a:ext cx="10649963" cy="252000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b="1" dirty="0"/>
              <a:t>Ingresar al Concentrado de Retos</a:t>
            </a:r>
            <a:endParaRPr lang="es-MX" sz="1400" b="1" dirty="0"/>
          </a:p>
        </p:txBody>
      </p:sp>
      <p:sp>
        <p:nvSpPr>
          <p:cNvPr id="25" name="Rectángulo redondeado 15">
            <a:extLst>
              <a:ext uri="{FF2B5EF4-FFF2-40B4-BE49-F238E27FC236}">
                <a16:creationId xmlns:a16="http://schemas.microsoft.com/office/drawing/2014/main" id="{23449F6C-AA08-42B6-A6DD-E9169FB68834}"/>
              </a:ext>
            </a:extLst>
          </p:cNvPr>
          <p:cNvSpPr/>
          <p:nvPr/>
        </p:nvSpPr>
        <p:spPr>
          <a:xfrm>
            <a:off x="657368" y="3708047"/>
            <a:ext cx="10571113" cy="287287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b="1" dirty="0"/>
              <a:t>Retos Vigentes </a:t>
            </a:r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67F0FCE1-62D9-45C5-AD39-93218737EA89}"/>
              </a:ext>
            </a:extLst>
          </p:cNvPr>
          <p:cNvSpPr/>
          <p:nvPr/>
        </p:nvSpPr>
        <p:spPr>
          <a:xfrm>
            <a:off x="657368" y="4046951"/>
            <a:ext cx="10571113" cy="2043908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s-MX" sz="1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293B76C2-B4DE-4817-978A-2EB19AD350B1}"/>
              </a:ext>
            </a:extLst>
          </p:cNvPr>
          <p:cNvGrpSpPr/>
          <p:nvPr/>
        </p:nvGrpSpPr>
        <p:grpSpPr>
          <a:xfrm>
            <a:off x="669140" y="3031210"/>
            <a:ext cx="10559341" cy="437573"/>
            <a:chOff x="669140" y="3031210"/>
            <a:chExt cx="10559341" cy="437573"/>
          </a:xfrm>
        </p:grpSpPr>
        <p:pic>
          <p:nvPicPr>
            <p:cNvPr id="2" name="Imagen 1">
              <a:extLst>
                <a:ext uri="{FF2B5EF4-FFF2-40B4-BE49-F238E27FC236}">
                  <a16:creationId xmlns:a16="http://schemas.microsoft.com/office/drawing/2014/main" id="{D6B0E9C6-A5D5-404C-999E-C8995CDA9CA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193876" y="3031211"/>
              <a:ext cx="9034605" cy="437572"/>
            </a:xfrm>
            <a:prstGeom prst="rect">
              <a:avLst/>
            </a:prstGeom>
          </p:spPr>
        </p:pic>
        <p:sp>
          <p:nvSpPr>
            <p:cNvPr id="3" name="Rectángulo 2">
              <a:extLst>
                <a:ext uri="{FF2B5EF4-FFF2-40B4-BE49-F238E27FC236}">
                  <a16:creationId xmlns:a16="http://schemas.microsoft.com/office/drawing/2014/main" id="{C5EDEED0-A202-4727-8E67-9BE1C53CF230}"/>
                </a:ext>
              </a:extLst>
            </p:cNvPr>
            <p:cNvSpPr/>
            <p:nvPr/>
          </p:nvSpPr>
          <p:spPr>
            <a:xfrm>
              <a:off x="669140" y="3031210"/>
              <a:ext cx="782912" cy="1548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900" b="1" dirty="0">
                  <a:solidFill>
                    <a:schemeClr val="tx1"/>
                  </a:solidFill>
                </a:rPr>
                <a:t>Imagen</a:t>
              </a:r>
            </a:p>
          </p:txBody>
        </p:sp>
        <p:sp>
          <p:nvSpPr>
            <p:cNvPr id="24" name="Rectángulo 23">
              <a:extLst>
                <a:ext uri="{FF2B5EF4-FFF2-40B4-BE49-F238E27FC236}">
                  <a16:creationId xmlns:a16="http://schemas.microsoft.com/office/drawing/2014/main" id="{8147216B-99D4-4380-8D68-B08D4663712C}"/>
                </a:ext>
              </a:extLst>
            </p:cNvPr>
            <p:cNvSpPr/>
            <p:nvPr/>
          </p:nvSpPr>
          <p:spPr>
            <a:xfrm>
              <a:off x="669140" y="3187405"/>
              <a:ext cx="782912" cy="27720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700" dirty="0"/>
                <a:t>Adjuntar Imagen</a:t>
              </a:r>
            </a:p>
          </p:txBody>
        </p:sp>
        <p:pic>
          <p:nvPicPr>
            <p:cNvPr id="26" name="Picture 6" descr="Paper Clip, Office Tool Logo (Gráfico) por yahyaanasatokillah · Creative  Fabrica">
              <a:extLst>
                <a:ext uri="{FF2B5EF4-FFF2-40B4-BE49-F238E27FC236}">
                  <a16:creationId xmlns:a16="http://schemas.microsoft.com/office/drawing/2014/main" id="{7919C934-DB6C-4E42-9BC5-E5EF388D1C7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729" t="13385" r="36867" b="13060"/>
            <a:stretch/>
          </p:blipFill>
          <p:spPr bwMode="auto">
            <a:xfrm>
              <a:off x="759117" y="3217960"/>
              <a:ext cx="115296" cy="2227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" name="Grupo 4">
            <a:extLst>
              <a:ext uri="{FF2B5EF4-FFF2-40B4-BE49-F238E27FC236}">
                <a16:creationId xmlns:a16="http://schemas.microsoft.com/office/drawing/2014/main" id="{432E7CAA-C44D-4D51-80A3-4BB8821E23D8}"/>
              </a:ext>
            </a:extLst>
          </p:cNvPr>
          <p:cNvGrpSpPr/>
          <p:nvPr/>
        </p:nvGrpSpPr>
        <p:grpSpPr>
          <a:xfrm>
            <a:off x="684451" y="4060014"/>
            <a:ext cx="10532688" cy="1377649"/>
            <a:chOff x="684451" y="4060014"/>
            <a:chExt cx="10532688" cy="1377649"/>
          </a:xfrm>
        </p:grpSpPr>
        <p:pic>
          <p:nvPicPr>
            <p:cNvPr id="11" name="Imagen 10">
              <a:extLst>
                <a:ext uri="{FF2B5EF4-FFF2-40B4-BE49-F238E27FC236}">
                  <a16:creationId xmlns:a16="http://schemas.microsoft.com/office/drawing/2014/main" id="{D40FB1D7-2F8A-4305-9D55-66795484D10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296451" y="4060014"/>
              <a:ext cx="9920688" cy="1377649"/>
            </a:xfrm>
            <a:prstGeom prst="rect">
              <a:avLst/>
            </a:prstGeom>
          </p:spPr>
        </p:pic>
        <p:sp>
          <p:nvSpPr>
            <p:cNvPr id="45" name="Rectángulo 44">
              <a:extLst>
                <a:ext uri="{FF2B5EF4-FFF2-40B4-BE49-F238E27FC236}">
                  <a16:creationId xmlns:a16="http://schemas.microsoft.com/office/drawing/2014/main" id="{57FDFAB8-8F6D-444F-91B1-166200CE1C4E}"/>
                </a:ext>
              </a:extLst>
            </p:cNvPr>
            <p:cNvSpPr/>
            <p:nvPr/>
          </p:nvSpPr>
          <p:spPr>
            <a:xfrm>
              <a:off x="686269" y="4065580"/>
              <a:ext cx="612000" cy="17319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800" b="1" dirty="0">
                  <a:solidFill>
                    <a:schemeClr val="tx1"/>
                  </a:solidFill>
                </a:rPr>
                <a:t>Imagen</a:t>
              </a:r>
            </a:p>
          </p:txBody>
        </p:sp>
        <p:sp>
          <p:nvSpPr>
            <p:cNvPr id="46" name="Rectángulo 45">
              <a:extLst>
                <a:ext uri="{FF2B5EF4-FFF2-40B4-BE49-F238E27FC236}">
                  <a16:creationId xmlns:a16="http://schemas.microsoft.com/office/drawing/2014/main" id="{0B0423D4-A160-400A-BD89-2BD5DCD198C4}"/>
                </a:ext>
              </a:extLst>
            </p:cNvPr>
            <p:cNvSpPr/>
            <p:nvPr/>
          </p:nvSpPr>
          <p:spPr>
            <a:xfrm>
              <a:off x="686269" y="4241048"/>
              <a:ext cx="612000" cy="23510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s-MX" sz="600" dirty="0"/>
                <a:t>Imagen adjunta</a:t>
              </a:r>
            </a:p>
          </p:txBody>
        </p:sp>
        <p:sp>
          <p:nvSpPr>
            <p:cNvPr id="47" name="Rectángulo 46">
              <a:extLst>
                <a:ext uri="{FF2B5EF4-FFF2-40B4-BE49-F238E27FC236}">
                  <a16:creationId xmlns:a16="http://schemas.microsoft.com/office/drawing/2014/main" id="{3B9EAAA7-41B8-4008-A786-B47E01646498}"/>
                </a:ext>
              </a:extLst>
            </p:cNvPr>
            <p:cNvSpPr/>
            <p:nvPr/>
          </p:nvSpPr>
          <p:spPr>
            <a:xfrm>
              <a:off x="686269" y="4483045"/>
              <a:ext cx="612000" cy="230221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s-MX" sz="600" dirty="0"/>
                <a:t>Imagen adjunta</a:t>
              </a:r>
            </a:p>
          </p:txBody>
        </p:sp>
        <p:sp>
          <p:nvSpPr>
            <p:cNvPr id="48" name="Rectángulo 47">
              <a:extLst>
                <a:ext uri="{FF2B5EF4-FFF2-40B4-BE49-F238E27FC236}">
                  <a16:creationId xmlns:a16="http://schemas.microsoft.com/office/drawing/2014/main" id="{44A19A07-E7A2-4B83-A993-364853A33522}"/>
                </a:ext>
              </a:extLst>
            </p:cNvPr>
            <p:cNvSpPr/>
            <p:nvPr/>
          </p:nvSpPr>
          <p:spPr>
            <a:xfrm>
              <a:off x="684451" y="4714221"/>
              <a:ext cx="612000" cy="237754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s-MX" sz="600" dirty="0"/>
                <a:t>Imagen adjunta</a:t>
              </a:r>
            </a:p>
          </p:txBody>
        </p:sp>
        <p:sp>
          <p:nvSpPr>
            <p:cNvPr id="49" name="Rectángulo 48">
              <a:extLst>
                <a:ext uri="{FF2B5EF4-FFF2-40B4-BE49-F238E27FC236}">
                  <a16:creationId xmlns:a16="http://schemas.microsoft.com/office/drawing/2014/main" id="{EDAD3313-3B05-461C-B1F1-56092817A8A0}"/>
                </a:ext>
              </a:extLst>
            </p:cNvPr>
            <p:cNvSpPr/>
            <p:nvPr/>
          </p:nvSpPr>
          <p:spPr>
            <a:xfrm>
              <a:off x="684451" y="4955264"/>
              <a:ext cx="612000" cy="237755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s-MX" sz="600" dirty="0"/>
                <a:t>Imagen adjunta</a:t>
              </a:r>
            </a:p>
          </p:txBody>
        </p:sp>
        <p:sp>
          <p:nvSpPr>
            <p:cNvPr id="50" name="Rectángulo 49">
              <a:extLst>
                <a:ext uri="{FF2B5EF4-FFF2-40B4-BE49-F238E27FC236}">
                  <a16:creationId xmlns:a16="http://schemas.microsoft.com/office/drawing/2014/main" id="{15728D27-CE52-40C5-9EAD-BE038E4D304B}"/>
                </a:ext>
              </a:extLst>
            </p:cNvPr>
            <p:cNvSpPr/>
            <p:nvPr/>
          </p:nvSpPr>
          <p:spPr>
            <a:xfrm>
              <a:off x="684451" y="5199914"/>
              <a:ext cx="612000" cy="230221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s-MX" sz="600" dirty="0"/>
                <a:t>Imagen adjunta</a:t>
              </a:r>
            </a:p>
          </p:txBody>
        </p:sp>
        <p:pic>
          <p:nvPicPr>
            <p:cNvPr id="51" name="Picture 6" descr="Paper Clip, Office Tool Logo (Gráfico) por yahyaanasatokillah · Creative  Fabrica">
              <a:extLst>
                <a:ext uri="{FF2B5EF4-FFF2-40B4-BE49-F238E27FC236}">
                  <a16:creationId xmlns:a16="http://schemas.microsoft.com/office/drawing/2014/main" id="{C0F8DFEE-EEB0-4ED0-904E-161BBC17E0C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0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729" t="13385" r="36867" b="13060"/>
            <a:stretch/>
          </p:blipFill>
          <p:spPr bwMode="auto">
            <a:xfrm>
              <a:off x="792409" y="4285543"/>
              <a:ext cx="74534" cy="144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6" descr="Paper Clip, Office Tool Logo (Gráfico) por yahyaanasatokillah · Creative  Fabrica">
              <a:extLst>
                <a:ext uri="{FF2B5EF4-FFF2-40B4-BE49-F238E27FC236}">
                  <a16:creationId xmlns:a16="http://schemas.microsoft.com/office/drawing/2014/main" id="{4599B95D-8CF8-48E4-8428-C4292C05FBF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0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729" t="13385" r="36867" b="13060"/>
            <a:stretch/>
          </p:blipFill>
          <p:spPr bwMode="auto">
            <a:xfrm>
              <a:off x="792409" y="4516425"/>
              <a:ext cx="74534" cy="144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3" name="Picture 6" descr="Paper Clip, Office Tool Logo (Gráfico) por yahyaanasatokillah · Creative  Fabrica">
              <a:extLst>
                <a:ext uri="{FF2B5EF4-FFF2-40B4-BE49-F238E27FC236}">
                  <a16:creationId xmlns:a16="http://schemas.microsoft.com/office/drawing/2014/main" id="{447DC587-8C81-4223-B75C-153C7B9DDC2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0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729" t="13385" r="36867" b="13060"/>
            <a:stretch/>
          </p:blipFill>
          <p:spPr bwMode="auto">
            <a:xfrm>
              <a:off x="792409" y="4761698"/>
              <a:ext cx="74534" cy="144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4" name="Picture 6" descr="Paper Clip, Office Tool Logo (Gráfico) por yahyaanasatokillah · Creative  Fabrica">
              <a:extLst>
                <a:ext uri="{FF2B5EF4-FFF2-40B4-BE49-F238E27FC236}">
                  <a16:creationId xmlns:a16="http://schemas.microsoft.com/office/drawing/2014/main" id="{A742CA04-371B-4223-AE35-9EADE8EE4CA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0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729" t="13385" r="36867" b="13060"/>
            <a:stretch/>
          </p:blipFill>
          <p:spPr bwMode="auto">
            <a:xfrm>
              <a:off x="792409" y="4995674"/>
              <a:ext cx="74534" cy="144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5" name="Picture 6" descr="Paper Clip, Office Tool Logo (Gráfico) por yahyaanasatokillah · Creative  Fabrica">
              <a:extLst>
                <a:ext uri="{FF2B5EF4-FFF2-40B4-BE49-F238E27FC236}">
                  <a16:creationId xmlns:a16="http://schemas.microsoft.com/office/drawing/2014/main" id="{37CCBF52-9DD8-4B89-95C0-F65B381A63E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0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729" t="13385" r="36867" b="13060"/>
            <a:stretch/>
          </p:blipFill>
          <p:spPr bwMode="auto">
            <a:xfrm>
              <a:off x="792409" y="5238331"/>
              <a:ext cx="74534" cy="144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4" name="Bocadillo: ovalado 13">
            <a:extLst>
              <a:ext uri="{FF2B5EF4-FFF2-40B4-BE49-F238E27FC236}">
                <a16:creationId xmlns:a16="http://schemas.microsoft.com/office/drawing/2014/main" id="{97927C03-18DD-46DD-B2E3-93537523E0D0}"/>
              </a:ext>
            </a:extLst>
          </p:cNvPr>
          <p:cNvSpPr/>
          <p:nvPr/>
        </p:nvSpPr>
        <p:spPr>
          <a:xfrm>
            <a:off x="11240318" y="2418563"/>
            <a:ext cx="914400" cy="612648"/>
          </a:xfrm>
          <a:prstGeom prst="wedgeEllipseCallout">
            <a:avLst>
              <a:gd name="adj1" fmla="val -58601"/>
              <a:gd name="adj2" fmla="val 9773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700" dirty="0"/>
              <a:t>Al agregar toma la fecha actual</a:t>
            </a:r>
          </a:p>
        </p:txBody>
      </p:sp>
      <p:sp>
        <p:nvSpPr>
          <p:cNvPr id="30" name="Bocadillo: ovalado 29">
            <a:extLst>
              <a:ext uri="{FF2B5EF4-FFF2-40B4-BE49-F238E27FC236}">
                <a16:creationId xmlns:a16="http://schemas.microsoft.com/office/drawing/2014/main" id="{6AC6FFCB-A97F-4998-AE8F-DE4FCA874579}"/>
              </a:ext>
            </a:extLst>
          </p:cNvPr>
          <p:cNvSpPr/>
          <p:nvPr/>
        </p:nvSpPr>
        <p:spPr>
          <a:xfrm>
            <a:off x="9193609" y="2314643"/>
            <a:ext cx="1129169" cy="612648"/>
          </a:xfrm>
          <a:prstGeom prst="wedgeEllipseCallout">
            <a:avLst>
              <a:gd name="adj1" fmla="val 33153"/>
              <a:gd name="adj2" fmla="val 10093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700" dirty="0"/>
              <a:t>El folio se genera automático con la planta, área y No. consecutivo</a:t>
            </a:r>
          </a:p>
        </p:txBody>
      </p:sp>
      <p:sp>
        <p:nvSpPr>
          <p:cNvPr id="39" name="Rectángulo 38">
            <a:extLst>
              <a:ext uri="{FF2B5EF4-FFF2-40B4-BE49-F238E27FC236}">
                <a16:creationId xmlns:a16="http://schemas.microsoft.com/office/drawing/2014/main" id="{6746748A-EB8A-4278-8629-150BB637357E}"/>
              </a:ext>
            </a:extLst>
          </p:cNvPr>
          <p:cNvSpPr/>
          <p:nvPr/>
        </p:nvSpPr>
        <p:spPr>
          <a:xfrm>
            <a:off x="1452052" y="3031210"/>
            <a:ext cx="965418" cy="154800"/>
          </a:xfrm>
          <a:prstGeom prst="rect">
            <a:avLst/>
          </a:prstGeom>
          <a:solidFill>
            <a:schemeClr val="bg1">
              <a:lumMod val="7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900" b="1" dirty="0">
                <a:solidFill>
                  <a:schemeClr val="tx1"/>
                </a:solidFill>
              </a:rPr>
              <a:t>Título del Reto</a:t>
            </a:r>
          </a:p>
        </p:txBody>
      </p:sp>
      <p:sp>
        <p:nvSpPr>
          <p:cNvPr id="40" name="Rectángulo 39">
            <a:extLst>
              <a:ext uri="{FF2B5EF4-FFF2-40B4-BE49-F238E27FC236}">
                <a16:creationId xmlns:a16="http://schemas.microsoft.com/office/drawing/2014/main" id="{11459C61-39E7-4607-AB32-ED88CA0CEA55}"/>
              </a:ext>
            </a:extLst>
          </p:cNvPr>
          <p:cNvSpPr/>
          <p:nvPr/>
        </p:nvSpPr>
        <p:spPr>
          <a:xfrm>
            <a:off x="2417470" y="3031210"/>
            <a:ext cx="2441015" cy="154800"/>
          </a:xfrm>
          <a:prstGeom prst="rect">
            <a:avLst/>
          </a:prstGeom>
          <a:solidFill>
            <a:schemeClr val="bg1">
              <a:lumMod val="7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900" b="1" dirty="0">
                <a:solidFill>
                  <a:schemeClr val="tx1"/>
                </a:solidFill>
              </a:rPr>
              <a:t>Descripción del Reto</a:t>
            </a:r>
          </a:p>
        </p:txBody>
      </p:sp>
      <p:sp>
        <p:nvSpPr>
          <p:cNvPr id="41" name="Rectángulo 40">
            <a:extLst>
              <a:ext uri="{FF2B5EF4-FFF2-40B4-BE49-F238E27FC236}">
                <a16:creationId xmlns:a16="http://schemas.microsoft.com/office/drawing/2014/main" id="{45AC9416-56FE-43B4-8C2E-BC3AF2E3D7B3}"/>
              </a:ext>
            </a:extLst>
          </p:cNvPr>
          <p:cNvSpPr/>
          <p:nvPr/>
        </p:nvSpPr>
        <p:spPr>
          <a:xfrm>
            <a:off x="1452051" y="3190744"/>
            <a:ext cx="965417" cy="273861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>
                <a:solidFill>
                  <a:schemeClr val="bg1">
                    <a:lumMod val="65000"/>
                  </a:schemeClr>
                </a:solidFill>
              </a:rPr>
              <a:t>Celda Libre</a:t>
            </a:r>
          </a:p>
        </p:txBody>
      </p:sp>
    </p:spTree>
    <p:extLst>
      <p:ext uri="{BB962C8B-B14F-4D97-AF65-F5344CB8AC3E}">
        <p14:creationId xmlns:p14="http://schemas.microsoft.com/office/powerpoint/2010/main" val="7472555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ángulo 12"/>
          <p:cNvSpPr/>
          <p:nvPr/>
        </p:nvSpPr>
        <p:spPr>
          <a:xfrm>
            <a:off x="412069" y="2056418"/>
            <a:ext cx="11285449" cy="464067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" name="Rectángulo 6"/>
          <p:cNvSpPr/>
          <p:nvPr/>
        </p:nvSpPr>
        <p:spPr bwMode="ltGray">
          <a:xfrm>
            <a:off x="412069" y="714252"/>
            <a:ext cx="11285449" cy="134216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3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Rectángulo 9"/>
          <p:cNvSpPr/>
          <p:nvPr/>
        </p:nvSpPr>
        <p:spPr bwMode="ltGray">
          <a:xfrm>
            <a:off x="412069" y="714251"/>
            <a:ext cx="11285449" cy="1342167"/>
          </a:xfrm>
          <a:prstGeom prst="rect">
            <a:avLst/>
          </a:prstGeom>
          <a:solidFill>
            <a:srgbClr val="DEDEDE"/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3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0" y="0"/>
            <a:ext cx="12192000" cy="58082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b="1" dirty="0">
                <a:solidFill>
                  <a:schemeClr val="tx1"/>
                </a:solidFill>
              </a:rPr>
              <a:t>Pantalla </a:t>
            </a:r>
            <a:r>
              <a:rPr lang="es-MX" sz="2800" b="1" dirty="0">
                <a:solidFill>
                  <a:schemeClr val="tx1"/>
                </a:solidFill>
              </a:rPr>
              <a:t>#17- Concentrado de Retos (Mejora Continua)</a:t>
            </a: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3194" y1="45370" x2="23194" y2="45370"/>
                        <a14:foregroundMark x1="28333" y1="51481" x2="28333" y2="51481"/>
                        <a14:foregroundMark x1="53472" y1="50741" x2="53472" y2="50741"/>
                        <a14:foregroundMark x1="63889" y1="51111" x2="63889" y2="51111"/>
                        <a14:foregroundMark x1="73750" y1="51481" x2="73750" y2="51481"/>
                        <a14:foregroundMark x1="74306" y1="32593" x2="74306" y2="32593"/>
                        <a14:foregroundMark x1="25694" y1="68333" x2="25694" y2="68333"/>
                        <a14:foregroundMark x1="52917" y1="41111" x2="52917" y2="41111"/>
                        <a14:foregroundMark x1="57361" y1="39815" x2="57361" y2="39815"/>
                        <a14:foregroundMark x1="61111" y1="39259" x2="61111" y2="39259"/>
                        <a14:foregroundMark x1="65139" y1="39074" x2="65139" y2="39074"/>
                        <a14:foregroundMark x1="69306" y1="38148" x2="69306" y2="38148"/>
                        <a14:foregroundMark x1="72639" y1="49259" x2="72639" y2="49259"/>
                        <a14:foregroundMark x1="81389" y1="56296" x2="81389" y2="56296"/>
                        <a14:foregroundMark x1="80694" y1="55741" x2="80694" y2="55741"/>
                        <a14:foregroundMark x1="79583" y1="56111" x2="79583" y2="56111"/>
                        <a14:backgroundMark x1="58194" y1="39074" x2="58194" y2="39074"/>
                        <a14:backgroundMark x1="69861" y1="39630" x2="69861" y2="39630"/>
                        <a14:backgroundMark x1="65972" y1="39074" x2="65972" y2="39074"/>
                        <a14:backgroundMark x1="76250" y1="49630" x2="76250" y2="496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685" t="27119" r="16285" b="27478"/>
          <a:stretch/>
        </p:blipFill>
        <p:spPr>
          <a:xfrm>
            <a:off x="838862" y="1019575"/>
            <a:ext cx="1482920" cy="731520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5463" b="51019" l="26094" r="61797">
                        <a14:foregroundMark x1="33620" y1="23704" x2="33620" y2="23704"/>
                        <a14:foregroundMark x1="30208" y1="23241" x2="30208" y2="23241"/>
                        <a14:foregroundMark x1="30859" y1="41574" x2="30859" y2="41574"/>
                        <a14:foregroundMark x1="40443" y1="41157" x2="40443" y2="41157"/>
                        <a14:foregroundMark x1="51302" y1="43194" x2="51302" y2="43194"/>
                        <a14:foregroundMark x1="27786" y1="34120" x2="27786" y2="34120"/>
                        <a14:foregroundMark x1="30443" y1="35185" x2="30443" y2="35185"/>
                        <a14:foregroundMark x1="33307" y1="34769" x2="33307" y2="34769"/>
                        <a14:foregroundMark x1="33255" y1="32083" x2="33255" y2="32083"/>
                        <a14:foregroundMark x1="34609" y1="34815" x2="34609" y2="34815"/>
                        <a14:foregroundMark x1="37474" y1="34769" x2="37474" y2="34769"/>
                        <a14:foregroundMark x1="40495" y1="34583" x2="40495" y2="34583"/>
                        <a14:foregroundMark x1="42969" y1="34120" x2="42969" y2="34120"/>
                        <a14:foregroundMark x1="44193" y1="34537" x2="44193" y2="34537"/>
                        <a14:foregroundMark x1="45990" y1="35231" x2="45990" y2="35231"/>
                        <a14:foregroundMark x1="48880" y1="34120" x2="48880" y2="34120"/>
                        <a14:foregroundMark x1="51719" y1="33611" x2="51719" y2="33611"/>
                        <a14:foregroundMark x1="53359" y1="34444" x2="53359" y2="34444"/>
                        <a14:foregroundMark x1="53411" y1="32269" x2="53411" y2="32269"/>
                        <a14:foregroundMark x1="54688" y1="34861" x2="54688" y2="34861"/>
                        <a14:foregroundMark x1="57214" y1="34167" x2="57214" y2="34167"/>
                        <a14:foregroundMark x1="61328" y1="34074" x2="61328" y2="34074"/>
                        <a14:backgroundMark x1="31380" y1="34444" x2="31380" y2="34444"/>
                        <a14:backgroundMark x1="39635" y1="36111" x2="39635" y2="36111"/>
                        <a14:backgroundMark x1="60495" y1="36019" x2="60495" y2="36019"/>
                      </a14:backgroundRemoval>
                    </a14:imgEffect>
                  </a14:imgLayer>
                </a14:imgProps>
              </a:ext>
            </a:extLst>
          </a:blip>
          <a:srcRect l="25795" t="15054" r="38045" b="48968"/>
          <a:stretch/>
        </p:blipFill>
        <p:spPr>
          <a:xfrm>
            <a:off x="9712515" y="1043786"/>
            <a:ext cx="1220526" cy="683098"/>
          </a:xfrm>
          <a:prstGeom prst="rect">
            <a:avLst/>
          </a:prstGeom>
        </p:spPr>
      </p:pic>
      <p:sp>
        <p:nvSpPr>
          <p:cNvPr id="12" name="CuadroTexto 11"/>
          <p:cNvSpPr txBox="1"/>
          <p:nvPr/>
        </p:nvSpPr>
        <p:spPr>
          <a:xfrm>
            <a:off x="3060447" y="1092946"/>
            <a:ext cx="59886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3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Sistema de Sugerencias de Mejora</a:t>
            </a:r>
          </a:p>
        </p:txBody>
      </p:sp>
      <p:sp>
        <p:nvSpPr>
          <p:cNvPr id="27" name="Rectángulo 26"/>
          <p:cNvSpPr/>
          <p:nvPr/>
        </p:nvSpPr>
        <p:spPr>
          <a:xfrm>
            <a:off x="11561197" y="2056417"/>
            <a:ext cx="115295" cy="461075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9" name="Rectángulo 28"/>
          <p:cNvSpPr/>
          <p:nvPr/>
        </p:nvSpPr>
        <p:spPr>
          <a:xfrm>
            <a:off x="11561197" y="2137460"/>
            <a:ext cx="115295" cy="2124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/>
          <p:cNvSpPr/>
          <p:nvPr/>
        </p:nvSpPr>
        <p:spPr>
          <a:xfrm>
            <a:off x="412069" y="714252"/>
            <a:ext cx="11285449" cy="5982845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36" name="Grupo 35">
            <a:extLst>
              <a:ext uri="{FF2B5EF4-FFF2-40B4-BE49-F238E27FC236}">
                <a16:creationId xmlns:a16="http://schemas.microsoft.com/office/drawing/2014/main" id="{890F0573-B9DE-4762-8EB3-8633A4B4B1B2}"/>
              </a:ext>
            </a:extLst>
          </p:cNvPr>
          <p:cNvGrpSpPr/>
          <p:nvPr/>
        </p:nvGrpSpPr>
        <p:grpSpPr>
          <a:xfrm>
            <a:off x="661601" y="6194779"/>
            <a:ext cx="3678427" cy="287287"/>
            <a:chOff x="674786" y="6270532"/>
            <a:chExt cx="3678427" cy="287287"/>
          </a:xfrm>
        </p:grpSpPr>
        <p:sp>
          <p:nvSpPr>
            <p:cNvPr id="38" name="Rectángulo redondeado 22">
              <a:extLst>
                <a:ext uri="{FF2B5EF4-FFF2-40B4-BE49-F238E27FC236}">
                  <a16:creationId xmlns:a16="http://schemas.microsoft.com/office/drawing/2014/main" id="{2B4AA428-9E9D-4339-BD06-57AF50F7FDE7}"/>
                </a:ext>
              </a:extLst>
            </p:cNvPr>
            <p:cNvSpPr/>
            <p:nvPr/>
          </p:nvSpPr>
          <p:spPr>
            <a:xfrm>
              <a:off x="674786" y="6270532"/>
              <a:ext cx="3678427" cy="287287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400" b="1" dirty="0">
                  <a:solidFill>
                    <a:schemeClr val="tx1"/>
                  </a:solidFill>
                </a:rPr>
                <a:t>Atrás</a:t>
              </a:r>
              <a:endParaRPr lang="es-MX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43" name="Flecha derecha 23">
              <a:extLst>
                <a:ext uri="{FF2B5EF4-FFF2-40B4-BE49-F238E27FC236}">
                  <a16:creationId xmlns:a16="http://schemas.microsoft.com/office/drawing/2014/main" id="{A0EE36F6-4499-40F0-821F-E49372BEC52C}"/>
                </a:ext>
              </a:extLst>
            </p:cNvPr>
            <p:cNvSpPr/>
            <p:nvPr/>
          </p:nvSpPr>
          <p:spPr>
            <a:xfrm flipH="1">
              <a:off x="1919061" y="6314076"/>
              <a:ext cx="288000" cy="216000"/>
            </a:xfrm>
            <a:prstGeom prst="rightArrow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18" name="Rectángulo redondeado 15">
            <a:extLst>
              <a:ext uri="{FF2B5EF4-FFF2-40B4-BE49-F238E27FC236}">
                <a16:creationId xmlns:a16="http://schemas.microsoft.com/office/drawing/2014/main" id="{E65D0FD6-95C6-4799-8476-6CC229BA2CE8}"/>
              </a:ext>
            </a:extLst>
          </p:cNvPr>
          <p:cNvSpPr/>
          <p:nvPr/>
        </p:nvSpPr>
        <p:spPr>
          <a:xfrm>
            <a:off x="657368" y="2216134"/>
            <a:ext cx="10571113" cy="287287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b="1" dirty="0"/>
              <a:t>Concentrado de Retos</a:t>
            </a:r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67F0FCE1-62D9-45C5-AD39-93218737EA89}"/>
              </a:ext>
            </a:extLst>
          </p:cNvPr>
          <p:cNvSpPr/>
          <p:nvPr/>
        </p:nvSpPr>
        <p:spPr>
          <a:xfrm>
            <a:off x="657368" y="2586221"/>
            <a:ext cx="10571113" cy="3504638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s-MX" sz="1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2" name="Grupo 1">
            <a:extLst>
              <a:ext uri="{FF2B5EF4-FFF2-40B4-BE49-F238E27FC236}">
                <a16:creationId xmlns:a16="http://schemas.microsoft.com/office/drawing/2014/main" id="{1BE53968-AAF0-42A6-B071-AD90C12B6A77}"/>
              </a:ext>
            </a:extLst>
          </p:cNvPr>
          <p:cNvGrpSpPr/>
          <p:nvPr/>
        </p:nvGrpSpPr>
        <p:grpSpPr>
          <a:xfrm>
            <a:off x="681659" y="2607341"/>
            <a:ext cx="10522682" cy="1306357"/>
            <a:chOff x="681659" y="2607341"/>
            <a:chExt cx="10522682" cy="1306357"/>
          </a:xfrm>
        </p:grpSpPr>
        <p:pic>
          <p:nvPicPr>
            <p:cNvPr id="3" name="Imagen 2">
              <a:extLst>
                <a:ext uri="{FF2B5EF4-FFF2-40B4-BE49-F238E27FC236}">
                  <a16:creationId xmlns:a16="http://schemas.microsoft.com/office/drawing/2014/main" id="{F4CED613-FB23-4A0C-BE46-B8DEAF085AF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298997" y="2607341"/>
              <a:ext cx="9905344" cy="1306357"/>
            </a:xfrm>
            <a:prstGeom prst="rect">
              <a:avLst/>
            </a:prstGeom>
          </p:spPr>
        </p:pic>
        <p:sp>
          <p:nvSpPr>
            <p:cNvPr id="19" name="Rectángulo 18">
              <a:extLst>
                <a:ext uri="{FF2B5EF4-FFF2-40B4-BE49-F238E27FC236}">
                  <a16:creationId xmlns:a16="http://schemas.microsoft.com/office/drawing/2014/main" id="{6CE4FD9E-4C6E-450D-B179-F16512CD2628}"/>
                </a:ext>
              </a:extLst>
            </p:cNvPr>
            <p:cNvSpPr/>
            <p:nvPr/>
          </p:nvSpPr>
          <p:spPr>
            <a:xfrm>
              <a:off x="683477" y="2611264"/>
              <a:ext cx="612000" cy="1368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800" b="1" dirty="0">
                  <a:solidFill>
                    <a:schemeClr val="tx1"/>
                  </a:solidFill>
                </a:rPr>
                <a:t>Imagen</a:t>
              </a:r>
            </a:p>
          </p:txBody>
        </p:sp>
        <p:sp>
          <p:nvSpPr>
            <p:cNvPr id="20" name="Rectángulo 19">
              <a:extLst>
                <a:ext uri="{FF2B5EF4-FFF2-40B4-BE49-F238E27FC236}">
                  <a16:creationId xmlns:a16="http://schemas.microsoft.com/office/drawing/2014/main" id="{0AD95F7B-3845-43D3-B817-84AEFE88E6A5}"/>
                </a:ext>
              </a:extLst>
            </p:cNvPr>
            <p:cNvSpPr/>
            <p:nvPr/>
          </p:nvSpPr>
          <p:spPr>
            <a:xfrm>
              <a:off x="683477" y="2747596"/>
              <a:ext cx="612000" cy="187903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s-MX" sz="600" dirty="0"/>
                <a:t>Imagen adjunta</a:t>
              </a:r>
            </a:p>
          </p:txBody>
        </p:sp>
        <p:sp>
          <p:nvSpPr>
            <p:cNvPr id="23" name="Rectángulo 22">
              <a:extLst>
                <a:ext uri="{FF2B5EF4-FFF2-40B4-BE49-F238E27FC236}">
                  <a16:creationId xmlns:a16="http://schemas.microsoft.com/office/drawing/2014/main" id="{66E2BD14-D458-4715-98F7-AD71DF644F89}"/>
                </a:ext>
              </a:extLst>
            </p:cNvPr>
            <p:cNvSpPr/>
            <p:nvPr/>
          </p:nvSpPr>
          <p:spPr>
            <a:xfrm>
              <a:off x="683477" y="2941543"/>
              <a:ext cx="612000" cy="187903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s-MX" sz="600" dirty="0"/>
                <a:t>Imagen adjunta</a:t>
              </a:r>
            </a:p>
          </p:txBody>
        </p:sp>
        <p:sp>
          <p:nvSpPr>
            <p:cNvPr id="24" name="Rectángulo 23">
              <a:extLst>
                <a:ext uri="{FF2B5EF4-FFF2-40B4-BE49-F238E27FC236}">
                  <a16:creationId xmlns:a16="http://schemas.microsoft.com/office/drawing/2014/main" id="{9D7AC7D2-386D-4121-BE41-8940A8E8D852}"/>
                </a:ext>
              </a:extLst>
            </p:cNvPr>
            <p:cNvSpPr/>
            <p:nvPr/>
          </p:nvSpPr>
          <p:spPr>
            <a:xfrm>
              <a:off x="681659" y="3137087"/>
              <a:ext cx="612000" cy="187903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s-MX" sz="600" dirty="0"/>
                <a:t>Imagen adjunta</a:t>
              </a:r>
            </a:p>
          </p:txBody>
        </p:sp>
        <p:sp>
          <p:nvSpPr>
            <p:cNvPr id="25" name="Rectángulo 24">
              <a:extLst>
                <a:ext uri="{FF2B5EF4-FFF2-40B4-BE49-F238E27FC236}">
                  <a16:creationId xmlns:a16="http://schemas.microsoft.com/office/drawing/2014/main" id="{BF1B6988-6ED2-409A-8F1B-FF845626C3B2}"/>
                </a:ext>
              </a:extLst>
            </p:cNvPr>
            <p:cNvSpPr/>
            <p:nvPr/>
          </p:nvSpPr>
          <p:spPr>
            <a:xfrm>
              <a:off x="681659" y="3331034"/>
              <a:ext cx="612000" cy="187903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s-MX" sz="600" dirty="0"/>
                <a:t>Imagen adjunta</a:t>
              </a:r>
            </a:p>
          </p:txBody>
        </p:sp>
        <p:sp>
          <p:nvSpPr>
            <p:cNvPr id="26" name="Rectángulo 25">
              <a:extLst>
                <a:ext uri="{FF2B5EF4-FFF2-40B4-BE49-F238E27FC236}">
                  <a16:creationId xmlns:a16="http://schemas.microsoft.com/office/drawing/2014/main" id="{42B8FB3B-919D-425F-B770-2A5BC4918ABB}"/>
                </a:ext>
              </a:extLst>
            </p:cNvPr>
            <p:cNvSpPr/>
            <p:nvPr/>
          </p:nvSpPr>
          <p:spPr>
            <a:xfrm>
              <a:off x="681659" y="3528905"/>
              <a:ext cx="612000" cy="187903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s-MX" sz="600" dirty="0"/>
                <a:t>Imagen adjunta</a:t>
              </a:r>
            </a:p>
          </p:txBody>
        </p:sp>
        <p:sp>
          <p:nvSpPr>
            <p:cNvPr id="30" name="Rectángulo 29">
              <a:extLst>
                <a:ext uri="{FF2B5EF4-FFF2-40B4-BE49-F238E27FC236}">
                  <a16:creationId xmlns:a16="http://schemas.microsoft.com/office/drawing/2014/main" id="{5F9DF582-1E39-4D41-BBF8-5C35AED8A1F9}"/>
                </a:ext>
              </a:extLst>
            </p:cNvPr>
            <p:cNvSpPr/>
            <p:nvPr/>
          </p:nvSpPr>
          <p:spPr>
            <a:xfrm>
              <a:off x="681659" y="3722852"/>
              <a:ext cx="612000" cy="187903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s-MX" sz="600" dirty="0"/>
                <a:t>Imagen adjunta</a:t>
              </a:r>
            </a:p>
          </p:txBody>
        </p:sp>
        <p:pic>
          <p:nvPicPr>
            <p:cNvPr id="31" name="Picture 6" descr="Paper Clip, Office Tool Logo (Gráfico) por yahyaanasatokillah · Creative  Fabrica">
              <a:extLst>
                <a:ext uri="{FF2B5EF4-FFF2-40B4-BE49-F238E27FC236}">
                  <a16:creationId xmlns:a16="http://schemas.microsoft.com/office/drawing/2014/main" id="{7372355F-8548-43DD-B1D2-DCCE099356A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729" t="13385" r="36867" b="13060"/>
            <a:stretch/>
          </p:blipFill>
          <p:spPr bwMode="auto">
            <a:xfrm>
              <a:off x="789617" y="2768438"/>
              <a:ext cx="74534" cy="144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6" descr="Paper Clip, Office Tool Logo (Gráfico) por yahyaanasatokillah · Creative  Fabrica">
              <a:extLst>
                <a:ext uri="{FF2B5EF4-FFF2-40B4-BE49-F238E27FC236}">
                  <a16:creationId xmlns:a16="http://schemas.microsoft.com/office/drawing/2014/main" id="{69A265C7-B596-494F-BD0B-CA4D4917B78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729" t="13385" r="36867" b="13060"/>
            <a:stretch/>
          </p:blipFill>
          <p:spPr bwMode="auto">
            <a:xfrm>
              <a:off x="789617" y="2967925"/>
              <a:ext cx="74534" cy="144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3" name="Picture 6" descr="Paper Clip, Office Tool Logo (Gráfico) por yahyaanasatokillah · Creative  Fabrica">
              <a:extLst>
                <a:ext uri="{FF2B5EF4-FFF2-40B4-BE49-F238E27FC236}">
                  <a16:creationId xmlns:a16="http://schemas.microsoft.com/office/drawing/2014/main" id="{741EE8F0-FB83-4B6E-ABDB-E8C88429D81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729" t="13385" r="36867" b="13060"/>
            <a:stretch/>
          </p:blipFill>
          <p:spPr bwMode="auto">
            <a:xfrm>
              <a:off x="789617" y="3154330"/>
              <a:ext cx="74534" cy="144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4" name="Picture 6" descr="Paper Clip, Office Tool Logo (Gráfico) por yahyaanasatokillah · Creative  Fabrica">
              <a:extLst>
                <a:ext uri="{FF2B5EF4-FFF2-40B4-BE49-F238E27FC236}">
                  <a16:creationId xmlns:a16="http://schemas.microsoft.com/office/drawing/2014/main" id="{280694F8-192D-44A1-8A32-057833672A6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729" t="13385" r="36867" b="13060"/>
            <a:stretch/>
          </p:blipFill>
          <p:spPr bwMode="auto">
            <a:xfrm>
              <a:off x="789617" y="3356910"/>
              <a:ext cx="74534" cy="144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5" name="Picture 6" descr="Paper Clip, Office Tool Logo (Gráfico) por yahyaanasatokillah · Creative  Fabrica">
              <a:extLst>
                <a:ext uri="{FF2B5EF4-FFF2-40B4-BE49-F238E27FC236}">
                  <a16:creationId xmlns:a16="http://schemas.microsoft.com/office/drawing/2014/main" id="{C1EF0CAE-902D-4BC9-A6CD-E57728D4DB1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729" t="13385" r="36867" b="13060"/>
            <a:stretch/>
          </p:blipFill>
          <p:spPr bwMode="auto">
            <a:xfrm>
              <a:off x="789617" y="3556397"/>
              <a:ext cx="74534" cy="144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7" name="Picture 6" descr="Paper Clip, Office Tool Logo (Gráfico) por yahyaanasatokillah · Creative  Fabrica">
              <a:extLst>
                <a:ext uri="{FF2B5EF4-FFF2-40B4-BE49-F238E27FC236}">
                  <a16:creationId xmlns:a16="http://schemas.microsoft.com/office/drawing/2014/main" id="{BB76E406-66E8-48A5-934E-196089D90FB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729" t="13385" r="36867" b="13060"/>
            <a:stretch/>
          </p:blipFill>
          <p:spPr bwMode="auto">
            <a:xfrm>
              <a:off x="789617" y="3742802"/>
              <a:ext cx="74534" cy="144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1" name="Bocadillo: ovalado 20">
            <a:extLst>
              <a:ext uri="{FF2B5EF4-FFF2-40B4-BE49-F238E27FC236}">
                <a16:creationId xmlns:a16="http://schemas.microsoft.com/office/drawing/2014/main" id="{0C5570B6-9FC5-4A61-B2D6-2CB6F4739428}"/>
              </a:ext>
            </a:extLst>
          </p:cNvPr>
          <p:cNvSpPr/>
          <p:nvPr/>
        </p:nvSpPr>
        <p:spPr>
          <a:xfrm>
            <a:off x="9358444" y="1869653"/>
            <a:ext cx="1220526" cy="612648"/>
          </a:xfrm>
          <a:prstGeom prst="wedgeEllipseCallout">
            <a:avLst>
              <a:gd name="adj1" fmla="val 33153"/>
              <a:gd name="adj2" fmla="val 10093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700" dirty="0"/>
              <a:t>Formato de celda opción única con dos opciones, Vigente y Cerrado</a:t>
            </a:r>
          </a:p>
        </p:txBody>
      </p:sp>
    </p:spTree>
    <p:extLst>
      <p:ext uri="{BB962C8B-B14F-4D97-AF65-F5344CB8AC3E}">
        <p14:creationId xmlns:p14="http://schemas.microsoft.com/office/powerpoint/2010/main" val="8176758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ángulo 12"/>
          <p:cNvSpPr/>
          <p:nvPr/>
        </p:nvSpPr>
        <p:spPr>
          <a:xfrm>
            <a:off x="412069" y="2056418"/>
            <a:ext cx="11285449" cy="464067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" name="Rectángulo 6"/>
          <p:cNvSpPr/>
          <p:nvPr/>
        </p:nvSpPr>
        <p:spPr bwMode="ltGray">
          <a:xfrm>
            <a:off x="412069" y="714252"/>
            <a:ext cx="11285449" cy="134216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3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Rectángulo 9"/>
          <p:cNvSpPr/>
          <p:nvPr/>
        </p:nvSpPr>
        <p:spPr bwMode="ltGray">
          <a:xfrm>
            <a:off x="412069" y="714251"/>
            <a:ext cx="11285449" cy="1342167"/>
          </a:xfrm>
          <a:prstGeom prst="rect">
            <a:avLst/>
          </a:prstGeom>
          <a:solidFill>
            <a:srgbClr val="DEDEDE"/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3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0" y="0"/>
            <a:ext cx="12192000" cy="58082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b="1" dirty="0">
                <a:solidFill>
                  <a:schemeClr val="tx1"/>
                </a:solidFill>
              </a:rPr>
              <a:t>Pantalla </a:t>
            </a:r>
            <a:r>
              <a:rPr lang="es-MX" sz="2800" b="1" dirty="0">
                <a:solidFill>
                  <a:schemeClr val="tx1"/>
                </a:solidFill>
              </a:rPr>
              <a:t>#5- Pantalla Principal (Analista)</a:t>
            </a: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3194" y1="45370" x2="23194" y2="45370"/>
                        <a14:foregroundMark x1="28333" y1="51481" x2="28333" y2="51481"/>
                        <a14:foregroundMark x1="53472" y1="50741" x2="53472" y2="50741"/>
                        <a14:foregroundMark x1="63889" y1="51111" x2="63889" y2="51111"/>
                        <a14:foregroundMark x1="73750" y1="51481" x2="73750" y2="51481"/>
                        <a14:foregroundMark x1="74306" y1="32593" x2="74306" y2="32593"/>
                        <a14:foregroundMark x1="25694" y1="68333" x2="25694" y2="68333"/>
                        <a14:foregroundMark x1="52917" y1="41111" x2="52917" y2="41111"/>
                        <a14:foregroundMark x1="57361" y1="39815" x2="57361" y2="39815"/>
                        <a14:foregroundMark x1="61111" y1="39259" x2="61111" y2="39259"/>
                        <a14:foregroundMark x1="65139" y1="39074" x2="65139" y2="39074"/>
                        <a14:foregroundMark x1="69306" y1="38148" x2="69306" y2="38148"/>
                        <a14:foregroundMark x1="72639" y1="49259" x2="72639" y2="49259"/>
                        <a14:foregroundMark x1="81389" y1="56296" x2="81389" y2="56296"/>
                        <a14:foregroundMark x1="80694" y1="55741" x2="80694" y2="55741"/>
                        <a14:foregroundMark x1="79583" y1="56111" x2="79583" y2="56111"/>
                        <a14:backgroundMark x1="58194" y1="39074" x2="58194" y2="39074"/>
                        <a14:backgroundMark x1="69861" y1="39630" x2="69861" y2="39630"/>
                        <a14:backgroundMark x1="65972" y1="39074" x2="65972" y2="39074"/>
                        <a14:backgroundMark x1="76250" y1="49630" x2="76250" y2="496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685" t="27119" r="16285" b="27478"/>
          <a:stretch/>
        </p:blipFill>
        <p:spPr>
          <a:xfrm>
            <a:off x="838862" y="1019575"/>
            <a:ext cx="1482920" cy="731520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5463" b="51019" l="26094" r="61797">
                        <a14:foregroundMark x1="33620" y1="23704" x2="33620" y2="23704"/>
                        <a14:foregroundMark x1="30208" y1="23241" x2="30208" y2="23241"/>
                        <a14:foregroundMark x1="30859" y1="41574" x2="30859" y2="41574"/>
                        <a14:foregroundMark x1="40443" y1="41157" x2="40443" y2="41157"/>
                        <a14:foregroundMark x1="51302" y1="43194" x2="51302" y2="43194"/>
                        <a14:foregroundMark x1="27786" y1="34120" x2="27786" y2="34120"/>
                        <a14:foregroundMark x1="30443" y1="35185" x2="30443" y2="35185"/>
                        <a14:foregroundMark x1="33307" y1="34769" x2="33307" y2="34769"/>
                        <a14:foregroundMark x1="33255" y1="32083" x2="33255" y2="32083"/>
                        <a14:foregroundMark x1="34609" y1="34815" x2="34609" y2="34815"/>
                        <a14:foregroundMark x1="37474" y1="34769" x2="37474" y2="34769"/>
                        <a14:foregroundMark x1="40495" y1="34583" x2="40495" y2="34583"/>
                        <a14:foregroundMark x1="42969" y1="34120" x2="42969" y2="34120"/>
                        <a14:foregroundMark x1="44193" y1="34537" x2="44193" y2="34537"/>
                        <a14:foregroundMark x1="45990" y1="35231" x2="45990" y2="35231"/>
                        <a14:foregroundMark x1="48880" y1="34120" x2="48880" y2="34120"/>
                        <a14:foregroundMark x1="51719" y1="33611" x2="51719" y2="33611"/>
                        <a14:foregroundMark x1="53359" y1="34444" x2="53359" y2="34444"/>
                        <a14:foregroundMark x1="53411" y1="32269" x2="53411" y2="32269"/>
                        <a14:foregroundMark x1="54688" y1="34861" x2="54688" y2="34861"/>
                        <a14:foregroundMark x1="57214" y1="34167" x2="57214" y2="34167"/>
                        <a14:foregroundMark x1="61328" y1="34074" x2="61328" y2="34074"/>
                        <a14:backgroundMark x1="31380" y1="34444" x2="31380" y2="34444"/>
                        <a14:backgroundMark x1="39635" y1="36111" x2="39635" y2="36111"/>
                        <a14:backgroundMark x1="60495" y1="36019" x2="60495" y2="36019"/>
                      </a14:backgroundRemoval>
                    </a14:imgEffect>
                  </a14:imgLayer>
                </a14:imgProps>
              </a:ext>
            </a:extLst>
          </a:blip>
          <a:srcRect l="25795" t="15054" r="38045" b="48968"/>
          <a:stretch/>
        </p:blipFill>
        <p:spPr>
          <a:xfrm>
            <a:off x="9712515" y="1043786"/>
            <a:ext cx="1220526" cy="683098"/>
          </a:xfrm>
          <a:prstGeom prst="rect">
            <a:avLst/>
          </a:prstGeom>
        </p:spPr>
      </p:pic>
      <p:sp>
        <p:nvSpPr>
          <p:cNvPr id="12" name="CuadroTexto 11"/>
          <p:cNvSpPr txBox="1"/>
          <p:nvPr/>
        </p:nvSpPr>
        <p:spPr>
          <a:xfrm>
            <a:off x="3060447" y="1092946"/>
            <a:ext cx="59886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3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Sistema de Sugerencias de Mejora</a:t>
            </a:r>
          </a:p>
        </p:txBody>
      </p:sp>
      <p:sp>
        <p:nvSpPr>
          <p:cNvPr id="4" name="Rectángulo 3"/>
          <p:cNvSpPr/>
          <p:nvPr/>
        </p:nvSpPr>
        <p:spPr>
          <a:xfrm>
            <a:off x="412069" y="714252"/>
            <a:ext cx="11285449" cy="5982845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6" name="Rectángulo redondeado 15"/>
          <p:cNvSpPr/>
          <p:nvPr/>
        </p:nvSpPr>
        <p:spPr>
          <a:xfrm>
            <a:off x="657368" y="2709285"/>
            <a:ext cx="6026241" cy="287287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b="1" dirty="0"/>
              <a:t>Sugerencias Pendientes de Factibilidad </a:t>
            </a:r>
            <a:r>
              <a:rPr lang="es-MX" sz="1400" b="1" dirty="0" err="1"/>
              <a:t>Hector</a:t>
            </a:r>
            <a:r>
              <a:rPr lang="es-MX" sz="1400" b="1" dirty="0"/>
              <a:t> Rodríguez</a:t>
            </a:r>
          </a:p>
        </p:txBody>
      </p:sp>
      <p:sp>
        <p:nvSpPr>
          <p:cNvPr id="17" name="Rectángulo 16"/>
          <p:cNvSpPr/>
          <p:nvPr/>
        </p:nvSpPr>
        <p:spPr>
          <a:xfrm>
            <a:off x="657368" y="3036050"/>
            <a:ext cx="6026241" cy="298800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s-MX" sz="1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3" name="Grupo 2"/>
          <p:cNvGrpSpPr/>
          <p:nvPr/>
        </p:nvGrpSpPr>
        <p:grpSpPr>
          <a:xfrm>
            <a:off x="662791" y="3071094"/>
            <a:ext cx="5905523" cy="598466"/>
            <a:chOff x="662791" y="2614998"/>
            <a:chExt cx="7356098" cy="621546"/>
          </a:xfrm>
        </p:grpSpPr>
        <p:pic>
          <p:nvPicPr>
            <p:cNvPr id="14" name="Imagen 13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62791" y="2614998"/>
              <a:ext cx="7356098" cy="621546"/>
            </a:xfrm>
            <a:prstGeom prst="rect">
              <a:avLst/>
            </a:prstGeom>
          </p:spPr>
        </p:pic>
        <p:pic>
          <p:nvPicPr>
            <p:cNvPr id="1026" name="Picture 2" descr="Editar | Icono Gratis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06785" y="2862896"/>
              <a:ext cx="144000" cy="144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" descr="Editar | Icono Gratis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10057" y="3062392"/>
              <a:ext cx="144000" cy="144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5" name="Rectángulo redondeado 24"/>
          <p:cNvSpPr/>
          <p:nvPr/>
        </p:nvSpPr>
        <p:spPr>
          <a:xfrm>
            <a:off x="6871063" y="2712155"/>
            <a:ext cx="4502680" cy="287287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b="1" dirty="0"/>
              <a:t>Sugerencias Pendientes de Implementar </a:t>
            </a:r>
            <a:r>
              <a:rPr lang="es-MX" sz="1400" b="1" dirty="0" err="1"/>
              <a:t>Hector</a:t>
            </a:r>
            <a:r>
              <a:rPr lang="es-MX" sz="1400" b="1" dirty="0"/>
              <a:t> Rodríguez</a:t>
            </a:r>
          </a:p>
        </p:txBody>
      </p:sp>
      <p:sp>
        <p:nvSpPr>
          <p:cNvPr id="64" name="Rectángulo 63"/>
          <p:cNvSpPr/>
          <p:nvPr/>
        </p:nvSpPr>
        <p:spPr>
          <a:xfrm>
            <a:off x="6568314" y="3036050"/>
            <a:ext cx="115295" cy="298800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5" name="Rectángulo 64"/>
          <p:cNvSpPr/>
          <p:nvPr/>
        </p:nvSpPr>
        <p:spPr>
          <a:xfrm>
            <a:off x="6568314" y="3041226"/>
            <a:ext cx="115295" cy="1476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6" name="Rectángulo 25"/>
          <p:cNvSpPr/>
          <p:nvPr/>
        </p:nvSpPr>
        <p:spPr>
          <a:xfrm>
            <a:off x="6871063" y="3036050"/>
            <a:ext cx="4502680" cy="298800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s-MX" sz="1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0" name="Rectángulo 29"/>
          <p:cNvSpPr/>
          <p:nvPr/>
        </p:nvSpPr>
        <p:spPr>
          <a:xfrm>
            <a:off x="11258448" y="3039657"/>
            <a:ext cx="115295" cy="298800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1" name="Rectángulo 30"/>
          <p:cNvSpPr/>
          <p:nvPr/>
        </p:nvSpPr>
        <p:spPr>
          <a:xfrm>
            <a:off x="11258448" y="3045142"/>
            <a:ext cx="115295" cy="1476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2" name="Grupo 1">
            <a:extLst>
              <a:ext uri="{FF2B5EF4-FFF2-40B4-BE49-F238E27FC236}">
                <a16:creationId xmlns:a16="http://schemas.microsoft.com/office/drawing/2014/main" id="{A8E9B493-2C29-4298-9703-192EF300B83E}"/>
              </a:ext>
            </a:extLst>
          </p:cNvPr>
          <p:cNvGrpSpPr/>
          <p:nvPr/>
        </p:nvGrpSpPr>
        <p:grpSpPr>
          <a:xfrm>
            <a:off x="6871063" y="3068854"/>
            <a:ext cx="4387385" cy="1115955"/>
            <a:chOff x="6871063" y="2625390"/>
            <a:chExt cx="4387385" cy="1115955"/>
          </a:xfrm>
        </p:grpSpPr>
        <p:pic>
          <p:nvPicPr>
            <p:cNvPr id="19" name="Imagen 18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871063" y="2625390"/>
              <a:ext cx="4387385" cy="1115955"/>
            </a:xfrm>
            <a:prstGeom prst="rect">
              <a:avLst/>
            </a:prstGeom>
          </p:spPr>
        </p:pic>
        <p:pic>
          <p:nvPicPr>
            <p:cNvPr id="23" name="Picture 2" descr="Editar | Icono Gratis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96400" y="2842760"/>
              <a:ext cx="115604" cy="1386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2" descr="Editar | Icono Gratis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96400" y="3013683"/>
              <a:ext cx="115604" cy="1386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2" descr="Editar | Icono Gratis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96400" y="3202707"/>
              <a:ext cx="115604" cy="1386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2" descr="Editar | Icono Gratis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96400" y="3382339"/>
              <a:ext cx="115604" cy="1386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2" descr="Editar | Icono Gratis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96400" y="3558312"/>
              <a:ext cx="115604" cy="1386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3" name="Rectángulo redondeado 32"/>
          <p:cNvSpPr/>
          <p:nvPr/>
        </p:nvSpPr>
        <p:spPr>
          <a:xfrm>
            <a:off x="653761" y="6205008"/>
            <a:ext cx="3169302" cy="287287"/>
          </a:xfrm>
          <a:prstGeom prst="roundRect">
            <a:avLst/>
          </a:prstGeom>
          <a:solidFill>
            <a:srgbClr val="C0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b="1" dirty="0"/>
              <a:t>Salir del Sistema</a:t>
            </a:r>
            <a:endParaRPr lang="es-MX" sz="1400" b="1" dirty="0"/>
          </a:p>
        </p:txBody>
      </p:sp>
      <p:sp>
        <p:nvSpPr>
          <p:cNvPr id="35" name="Rectángulo redondeado 24">
            <a:extLst>
              <a:ext uri="{FF2B5EF4-FFF2-40B4-BE49-F238E27FC236}">
                <a16:creationId xmlns:a16="http://schemas.microsoft.com/office/drawing/2014/main" id="{AB026FBD-B832-410B-B70A-6AB7E40A62D2}"/>
              </a:ext>
            </a:extLst>
          </p:cNvPr>
          <p:cNvSpPr/>
          <p:nvPr/>
        </p:nvSpPr>
        <p:spPr>
          <a:xfrm>
            <a:off x="696924" y="2263986"/>
            <a:ext cx="10649963" cy="252000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b="1" dirty="0"/>
              <a:t>Impactos de Sugerencias</a:t>
            </a:r>
            <a:endParaRPr lang="es-MX" sz="1400" b="1" dirty="0"/>
          </a:p>
        </p:txBody>
      </p:sp>
    </p:spTree>
    <p:extLst>
      <p:ext uri="{BB962C8B-B14F-4D97-AF65-F5344CB8AC3E}">
        <p14:creationId xmlns:p14="http://schemas.microsoft.com/office/powerpoint/2010/main" val="4133207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ángulo 12"/>
          <p:cNvSpPr/>
          <p:nvPr/>
        </p:nvSpPr>
        <p:spPr>
          <a:xfrm>
            <a:off x="412069" y="2056418"/>
            <a:ext cx="11285449" cy="464067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" name="Rectángulo 6"/>
          <p:cNvSpPr/>
          <p:nvPr/>
        </p:nvSpPr>
        <p:spPr bwMode="ltGray">
          <a:xfrm>
            <a:off x="412069" y="714252"/>
            <a:ext cx="11285449" cy="134216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3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Rectángulo 9"/>
          <p:cNvSpPr/>
          <p:nvPr/>
        </p:nvSpPr>
        <p:spPr bwMode="ltGray">
          <a:xfrm>
            <a:off x="412069" y="714251"/>
            <a:ext cx="11285449" cy="1342167"/>
          </a:xfrm>
          <a:prstGeom prst="rect">
            <a:avLst/>
          </a:prstGeom>
          <a:solidFill>
            <a:srgbClr val="DEDEDE"/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3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0" y="0"/>
            <a:ext cx="12192000" cy="58082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b="1" dirty="0">
                <a:solidFill>
                  <a:schemeClr val="tx1"/>
                </a:solidFill>
              </a:rPr>
              <a:t>Pantalla </a:t>
            </a:r>
            <a:r>
              <a:rPr lang="es-MX" sz="2800" b="1" dirty="0">
                <a:solidFill>
                  <a:schemeClr val="tx1"/>
                </a:solidFill>
              </a:rPr>
              <a:t>#6- Factibilidad de la Sugerencia (Analista)</a:t>
            </a: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3194" y1="45370" x2="23194" y2="45370"/>
                        <a14:foregroundMark x1="28333" y1="51481" x2="28333" y2="51481"/>
                        <a14:foregroundMark x1="53472" y1="50741" x2="53472" y2="50741"/>
                        <a14:foregroundMark x1="63889" y1="51111" x2="63889" y2="51111"/>
                        <a14:foregroundMark x1="73750" y1="51481" x2="73750" y2="51481"/>
                        <a14:foregroundMark x1="74306" y1="32593" x2="74306" y2="32593"/>
                        <a14:foregroundMark x1="25694" y1="68333" x2="25694" y2="68333"/>
                        <a14:foregroundMark x1="52917" y1="41111" x2="52917" y2="41111"/>
                        <a14:foregroundMark x1="57361" y1="39815" x2="57361" y2="39815"/>
                        <a14:foregroundMark x1="61111" y1="39259" x2="61111" y2="39259"/>
                        <a14:foregroundMark x1="65139" y1="39074" x2="65139" y2="39074"/>
                        <a14:foregroundMark x1="69306" y1="38148" x2="69306" y2="38148"/>
                        <a14:foregroundMark x1="72639" y1="49259" x2="72639" y2="49259"/>
                        <a14:foregroundMark x1="81389" y1="56296" x2="81389" y2="56296"/>
                        <a14:foregroundMark x1="80694" y1="55741" x2="80694" y2="55741"/>
                        <a14:foregroundMark x1="79583" y1="56111" x2="79583" y2="56111"/>
                        <a14:backgroundMark x1="58194" y1="39074" x2="58194" y2="39074"/>
                        <a14:backgroundMark x1="69861" y1="39630" x2="69861" y2="39630"/>
                        <a14:backgroundMark x1="65972" y1="39074" x2="65972" y2="39074"/>
                        <a14:backgroundMark x1="76250" y1="49630" x2="76250" y2="496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685" t="27119" r="16285" b="27478"/>
          <a:stretch/>
        </p:blipFill>
        <p:spPr>
          <a:xfrm>
            <a:off x="838862" y="1019575"/>
            <a:ext cx="1482920" cy="731520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5463" b="51019" l="26094" r="61797">
                        <a14:foregroundMark x1="33620" y1="23704" x2="33620" y2="23704"/>
                        <a14:foregroundMark x1="30208" y1="23241" x2="30208" y2="23241"/>
                        <a14:foregroundMark x1="30859" y1="41574" x2="30859" y2="41574"/>
                        <a14:foregroundMark x1="40443" y1="41157" x2="40443" y2="41157"/>
                        <a14:foregroundMark x1="51302" y1="43194" x2="51302" y2="43194"/>
                        <a14:foregroundMark x1="27786" y1="34120" x2="27786" y2="34120"/>
                        <a14:foregroundMark x1="30443" y1="35185" x2="30443" y2="35185"/>
                        <a14:foregroundMark x1="33307" y1="34769" x2="33307" y2="34769"/>
                        <a14:foregroundMark x1="33255" y1="32083" x2="33255" y2="32083"/>
                        <a14:foregroundMark x1="34609" y1="34815" x2="34609" y2="34815"/>
                        <a14:foregroundMark x1="37474" y1="34769" x2="37474" y2="34769"/>
                        <a14:foregroundMark x1="40495" y1="34583" x2="40495" y2="34583"/>
                        <a14:foregroundMark x1="42969" y1="34120" x2="42969" y2="34120"/>
                        <a14:foregroundMark x1="44193" y1="34537" x2="44193" y2="34537"/>
                        <a14:foregroundMark x1="45990" y1="35231" x2="45990" y2="35231"/>
                        <a14:foregroundMark x1="48880" y1="34120" x2="48880" y2="34120"/>
                        <a14:foregroundMark x1="51719" y1="33611" x2="51719" y2="33611"/>
                        <a14:foregroundMark x1="53359" y1="34444" x2="53359" y2="34444"/>
                        <a14:foregroundMark x1="53411" y1="32269" x2="53411" y2="32269"/>
                        <a14:foregroundMark x1="54688" y1="34861" x2="54688" y2="34861"/>
                        <a14:foregroundMark x1="57214" y1="34167" x2="57214" y2="34167"/>
                        <a14:foregroundMark x1="61328" y1="34074" x2="61328" y2="34074"/>
                        <a14:backgroundMark x1="31380" y1="34444" x2="31380" y2="34444"/>
                        <a14:backgroundMark x1="39635" y1="36111" x2="39635" y2="36111"/>
                        <a14:backgroundMark x1="60495" y1="36019" x2="60495" y2="36019"/>
                      </a14:backgroundRemoval>
                    </a14:imgEffect>
                  </a14:imgLayer>
                </a14:imgProps>
              </a:ext>
            </a:extLst>
          </a:blip>
          <a:srcRect l="25795" t="15054" r="38045" b="48968"/>
          <a:stretch/>
        </p:blipFill>
        <p:spPr>
          <a:xfrm>
            <a:off x="9712515" y="1043786"/>
            <a:ext cx="1220526" cy="683098"/>
          </a:xfrm>
          <a:prstGeom prst="rect">
            <a:avLst/>
          </a:prstGeom>
        </p:spPr>
      </p:pic>
      <p:sp>
        <p:nvSpPr>
          <p:cNvPr id="12" name="CuadroTexto 11"/>
          <p:cNvSpPr txBox="1"/>
          <p:nvPr/>
        </p:nvSpPr>
        <p:spPr>
          <a:xfrm>
            <a:off x="3060447" y="1092946"/>
            <a:ext cx="59886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3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Sistema de Sugerencias de Mejora</a:t>
            </a:r>
          </a:p>
        </p:txBody>
      </p:sp>
      <p:sp>
        <p:nvSpPr>
          <p:cNvPr id="27" name="Rectángulo 26"/>
          <p:cNvSpPr/>
          <p:nvPr/>
        </p:nvSpPr>
        <p:spPr>
          <a:xfrm>
            <a:off x="11561197" y="2056417"/>
            <a:ext cx="115295" cy="461075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9" name="Rectángulo 28"/>
          <p:cNvSpPr/>
          <p:nvPr/>
        </p:nvSpPr>
        <p:spPr>
          <a:xfrm>
            <a:off x="11561197" y="2080272"/>
            <a:ext cx="115295" cy="2124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/>
          <p:cNvSpPr/>
          <p:nvPr/>
        </p:nvSpPr>
        <p:spPr>
          <a:xfrm>
            <a:off x="412069" y="714252"/>
            <a:ext cx="11285449" cy="5982845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6" name="Rectángulo redondeado 15"/>
          <p:cNvSpPr/>
          <p:nvPr/>
        </p:nvSpPr>
        <p:spPr>
          <a:xfrm>
            <a:off x="657368" y="2218741"/>
            <a:ext cx="10655066" cy="287287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b="1" dirty="0"/>
              <a:t>Factibilidad de Sugerencia PLA-004-2020</a:t>
            </a:r>
          </a:p>
        </p:txBody>
      </p:sp>
      <p:sp>
        <p:nvSpPr>
          <p:cNvPr id="17" name="Rectángulo 16"/>
          <p:cNvSpPr/>
          <p:nvPr/>
        </p:nvSpPr>
        <p:spPr>
          <a:xfrm>
            <a:off x="657368" y="2604050"/>
            <a:ext cx="10655066" cy="255599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MX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Nombre de Sugerencia: </a:t>
            </a:r>
            <a:r>
              <a:rPr lang="es-E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Apoyo Visual Para Una Buena Estiba</a:t>
            </a:r>
          </a:p>
          <a:p>
            <a:endParaRPr lang="es-MX" sz="5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s-MX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Situación Actual: </a:t>
            </a:r>
            <a:r>
              <a:rPr lang="es-E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Mala estiba "peligrosa" desalineada, daño en los rodillos</a:t>
            </a:r>
          </a:p>
          <a:p>
            <a:endParaRPr lang="es-MX" sz="5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s-MX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Idea Propuesta: </a:t>
            </a:r>
            <a:r>
              <a:rPr lang="es-E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Pintar o delimitar la base de los bancos donde se colocan las placas para una correcta estiba y así mismo cuidar los rodillos evitando desgaste y sea más fácil de girar.</a:t>
            </a:r>
          </a:p>
          <a:p>
            <a:endParaRPr lang="es-MX" sz="5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s-MX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Colaborador: </a:t>
            </a:r>
            <a:r>
              <a:rPr lang="es-MX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César Jerónimo Cardona Moran</a:t>
            </a:r>
            <a:endParaRPr lang="es-MX" sz="1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s-MX" sz="5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s-MX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No. De Nómina: </a:t>
            </a:r>
            <a:r>
              <a:rPr lang="es-MX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63049</a:t>
            </a:r>
            <a:endParaRPr lang="es-MX" sz="1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s-MX" sz="5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s-MX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Puesto: </a:t>
            </a:r>
            <a:r>
              <a:rPr lang="es-MX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Ayudante General</a:t>
            </a:r>
          </a:p>
          <a:p>
            <a:endParaRPr lang="es-MX" sz="5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s-MX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Área: </a:t>
            </a:r>
            <a:r>
              <a:rPr lang="es-MX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ENERYA</a:t>
            </a:r>
          </a:p>
          <a:p>
            <a:endParaRPr lang="es-MX" sz="5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s-MX" sz="12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Subárea</a:t>
            </a:r>
            <a:r>
              <a:rPr lang="es-MX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</a:t>
            </a:r>
            <a:r>
              <a:rPr lang="es-MX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Empastadoras</a:t>
            </a:r>
          </a:p>
          <a:p>
            <a:endParaRPr lang="es-MX" sz="5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s-MX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Fecha de Sugerencia: </a:t>
            </a:r>
            <a:r>
              <a:rPr lang="es-MX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17/08/20</a:t>
            </a:r>
            <a:endParaRPr lang="es-MX" sz="1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4" name="Rectángulo 63"/>
          <p:cNvSpPr/>
          <p:nvPr/>
        </p:nvSpPr>
        <p:spPr>
          <a:xfrm>
            <a:off x="11197139" y="2604049"/>
            <a:ext cx="115295" cy="255600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5" name="Rectángulo 64"/>
          <p:cNvSpPr/>
          <p:nvPr/>
        </p:nvSpPr>
        <p:spPr>
          <a:xfrm>
            <a:off x="11197139" y="2699794"/>
            <a:ext cx="115295" cy="1476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Rectángulo 2"/>
          <p:cNvSpPr/>
          <p:nvPr/>
        </p:nvSpPr>
        <p:spPr>
          <a:xfrm>
            <a:off x="657367" y="5902532"/>
            <a:ext cx="5040000" cy="336398"/>
          </a:xfrm>
          <a:prstGeom prst="rect">
            <a:avLst/>
          </a:prstGeom>
          <a:solidFill>
            <a:srgbClr val="00B050"/>
          </a:solidFill>
          <a:ln>
            <a:solidFill>
              <a:srgbClr val="DEDED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>
                <a:solidFill>
                  <a:schemeClr val="tx1"/>
                </a:solidFill>
              </a:rPr>
              <a:t>Factible</a:t>
            </a:r>
          </a:p>
        </p:txBody>
      </p:sp>
      <p:grpSp>
        <p:nvGrpSpPr>
          <p:cNvPr id="22" name="Grupo 21"/>
          <p:cNvGrpSpPr/>
          <p:nvPr/>
        </p:nvGrpSpPr>
        <p:grpSpPr>
          <a:xfrm>
            <a:off x="657367" y="5322652"/>
            <a:ext cx="2609498" cy="417277"/>
            <a:chOff x="582952" y="5182090"/>
            <a:chExt cx="2609498" cy="417277"/>
          </a:xfrm>
        </p:grpSpPr>
        <p:sp>
          <p:nvSpPr>
            <p:cNvPr id="23" name="Rectángulo redondeado 22"/>
            <p:cNvSpPr/>
            <p:nvPr/>
          </p:nvSpPr>
          <p:spPr>
            <a:xfrm>
              <a:off x="582952" y="5182090"/>
              <a:ext cx="2609498" cy="417277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1200" b="1" dirty="0">
                  <a:solidFill>
                    <a:schemeClr val="bg1"/>
                  </a:solidFill>
                </a:rPr>
                <a:t>   Descargar Sugerencia Adjunta</a:t>
              </a:r>
            </a:p>
          </p:txBody>
        </p:sp>
        <p:pic>
          <p:nvPicPr>
            <p:cNvPr id="24" name="Picture 6" descr="Paper Clip, Office Tool Logo (Gráfico) por yahyaanasatokillah · Creative  Fabrica"/>
            <p:cNvPicPr>
              <a:picLocks noChangeAspect="1" noChangeArrowheads="1"/>
            </p:cNvPicPr>
            <p:nvPr/>
          </p:nvPicPr>
          <p:blipFill rotWithShape="1">
            <a:blip r:embed="rId6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729" t="13385" r="36867" b="13060"/>
            <a:stretch/>
          </p:blipFill>
          <p:spPr bwMode="auto">
            <a:xfrm>
              <a:off x="822063" y="5243293"/>
              <a:ext cx="160507" cy="3101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1" name="Rectángulo 30"/>
          <p:cNvSpPr/>
          <p:nvPr/>
        </p:nvSpPr>
        <p:spPr>
          <a:xfrm>
            <a:off x="6272434" y="5902532"/>
            <a:ext cx="5040000" cy="336398"/>
          </a:xfrm>
          <a:prstGeom prst="rect">
            <a:avLst/>
          </a:prstGeom>
          <a:solidFill>
            <a:srgbClr val="FF0000"/>
          </a:solidFill>
          <a:ln>
            <a:solidFill>
              <a:srgbClr val="DEDED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>
                <a:solidFill>
                  <a:schemeClr val="tx1"/>
                </a:solidFill>
              </a:rPr>
              <a:t>No Factible</a:t>
            </a:r>
          </a:p>
        </p:txBody>
      </p:sp>
    </p:spTree>
    <p:extLst>
      <p:ext uri="{BB962C8B-B14F-4D97-AF65-F5344CB8AC3E}">
        <p14:creationId xmlns:p14="http://schemas.microsoft.com/office/powerpoint/2010/main" val="38502343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ángulo 12"/>
          <p:cNvSpPr/>
          <p:nvPr/>
        </p:nvSpPr>
        <p:spPr>
          <a:xfrm>
            <a:off x="412069" y="2056418"/>
            <a:ext cx="11285449" cy="464067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" name="Rectángulo 6"/>
          <p:cNvSpPr/>
          <p:nvPr/>
        </p:nvSpPr>
        <p:spPr bwMode="ltGray">
          <a:xfrm>
            <a:off x="412069" y="714252"/>
            <a:ext cx="11285449" cy="134216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3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Rectángulo 9"/>
          <p:cNvSpPr/>
          <p:nvPr/>
        </p:nvSpPr>
        <p:spPr bwMode="ltGray">
          <a:xfrm>
            <a:off x="412069" y="714251"/>
            <a:ext cx="11285449" cy="1342167"/>
          </a:xfrm>
          <a:prstGeom prst="rect">
            <a:avLst/>
          </a:prstGeom>
          <a:solidFill>
            <a:srgbClr val="DEDEDE"/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3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0" y="0"/>
            <a:ext cx="12192000" cy="58082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b="1" dirty="0">
                <a:solidFill>
                  <a:schemeClr val="tx1"/>
                </a:solidFill>
              </a:rPr>
              <a:t>Pantalla </a:t>
            </a:r>
            <a:r>
              <a:rPr lang="es-MX" sz="2800" b="1" dirty="0">
                <a:solidFill>
                  <a:schemeClr val="tx1"/>
                </a:solidFill>
              </a:rPr>
              <a:t>#7- Sugerencia Factible (Analista)</a:t>
            </a: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3194" y1="45370" x2="23194" y2="45370"/>
                        <a14:foregroundMark x1="28333" y1="51481" x2="28333" y2="51481"/>
                        <a14:foregroundMark x1="53472" y1="50741" x2="53472" y2="50741"/>
                        <a14:foregroundMark x1="63889" y1="51111" x2="63889" y2="51111"/>
                        <a14:foregroundMark x1="73750" y1="51481" x2="73750" y2="51481"/>
                        <a14:foregroundMark x1="74306" y1="32593" x2="74306" y2="32593"/>
                        <a14:foregroundMark x1="25694" y1="68333" x2="25694" y2="68333"/>
                        <a14:foregroundMark x1="52917" y1="41111" x2="52917" y2="41111"/>
                        <a14:foregroundMark x1="57361" y1="39815" x2="57361" y2="39815"/>
                        <a14:foregroundMark x1="61111" y1="39259" x2="61111" y2="39259"/>
                        <a14:foregroundMark x1="65139" y1="39074" x2="65139" y2="39074"/>
                        <a14:foregroundMark x1="69306" y1="38148" x2="69306" y2="38148"/>
                        <a14:foregroundMark x1="72639" y1="49259" x2="72639" y2="49259"/>
                        <a14:foregroundMark x1="81389" y1="56296" x2="81389" y2="56296"/>
                        <a14:foregroundMark x1="80694" y1="55741" x2="80694" y2="55741"/>
                        <a14:foregroundMark x1="79583" y1="56111" x2="79583" y2="56111"/>
                        <a14:backgroundMark x1="58194" y1="39074" x2="58194" y2="39074"/>
                        <a14:backgroundMark x1="69861" y1="39630" x2="69861" y2="39630"/>
                        <a14:backgroundMark x1="65972" y1="39074" x2="65972" y2="39074"/>
                        <a14:backgroundMark x1="76250" y1="49630" x2="76250" y2="496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685" t="27119" r="16285" b="27478"/>
          <a:stretch/>
        </p:blipFill>
        <p:spPr>
          <a:xfrm>
            <a:off x="838862" y="1019575"/>
            <a:ext cx="1482920" cy="731520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5463" b="51019" l="26094" r="61797">
                        <a14:foregroundMark x1="33620" y1="23704" x2="33620" y2="23704"/>
                        <a14:foregroundMark x1="30208" y1="23241" x2="30208" y2="23241"/>
                        <a14:foregroundMark x1="30859" y1="41574" x2="30859" y2="41574"/>
                        <a14:foregroundMark x1="40443" y1="41157" x2="40443" y2="41157"/>
                        <a14:foregroundMark x1="51302" y1="43194" x2="51302" y2="43194"/>
                        <a14:foregroundMark x1="27786" y1="34120" x2="27786" y2="34120"/>
                        <a14:foregroundMark x1="30443" y1="35185" x2="30443" y2="35185"/>
                        <a14:foregroundMark x1="33307" y1="34769" x2="33307" y2="34769"/>
                        <a14:foregroundMark x1="33255" y1="32083" x2="33255" y2="32083"/>
                        <a14:foregroundMark x1="34609" y1="34815" x2="34609" y2="34815"/>
                        <a14:foregroundMark x1="37474" y1="34769" x2="37474" y2="34769"/>
                        <a14:foregroundMark x1="40495" y1="34583" x2="40495" y2="34583"/>
                        <a14:foregroundMark x1="42969" y1="34120" x2="42969" y2="34120"/>
                        <a14:foregroundMark x1="44193" y1="34537" x2="44193" y2="34537"/>
                        <a14:foregroundMark x1="45990" y1="35231" x2="45990" y2="35231"/>
                        <a14:foregroundMark x1="48880" y1="34120" x2="48880" y2="34120"/>
                        <a14:foregroundMark x1="51719" y1="33611" x2="51719" y2="33611"/>
                        <a14:foregroundMark x1="53359" y1="34444" x2="53359" y2="34444"/>
                        <a14:foregroundMark x1="53411" y1="32269" x2="53411" y2="32269"/>
                        <a14:foregroundMark x1="54688" y1="34861" x2="54688" y2="34861"/>
                        <a14:foregroundMark x1="57214" y1="34167" x2="57214" y2="34167"/>
                        <a14:foregroundMark x1="61328" y1="34074" x2="61328" y2="34074"/>
                        <a14:backgroundMark x1="31380" y1="34444" x2="31380" y2="34444"/>
                        <a14:backgroundMark x1="39635" y1="36111" x2="39635" y2="36111"/>
                        <a14:backgroundMark x1="60495" y1="36019" x2="60495" y2="36019"/>
                      </a14:backgroundRemoval>
                    </a14:imgEffect>
                  </a14:imgLayer>
                </a14:imgProps>
              </a:ext>
            </a:extLst>
          </a:blip>
          <a:srcRect l="25795" t="15054" r="38045" b="48968"/>
          <a:stretch/>
        </p:blipFill>
        <p:spPr>
          <a:xfrm>
            <a:off x="9712515" y="1043786"/>
            <a:ext cx="1220526" cy="683098"/>
          </a:xfrm>
          <a:prstGeom prst="rect">
            <a:avLst/>
          </a:prstGeom>
        </p:spPr>
      </p:pic>
      <p:sp>
        <p:nvSpPr>
          <p:cNvPr id="12" name="CuadroTexto 11"/>
          <p:cNvSpPr txBox="1"/>
          <p:nvPr/>
        </p:nvSpPr>
        <p:spPr>
          <a:xfrm>
            <a:off x="3060447" y="1092946"/>
            <a:ext cx="59886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3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Sistema de Sugerencias de Mejora</a:t>
            </a:r>
          </a:p>
        </p:txBody>
      </p:sp>
      <p:sp>
        <p:nvSpPr>
          <p:cNvPr id="27" name="Rectángulo 26"/>
          <p:cNvSpPr/>
          <p:nvPr/>
        </p:nvSpPr>
        <p:spPr>
          <a:xfrm>
            <a:off x="11561197" y="2056417"/>
            <a:ext cx="115295" cy="461075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9" name="Rectángulo 28"/>
          <p:cNvSpPr/>
          <p:nvPr/>
        </p:nvSpPr>
        <p:spPr>
          <a:xfrm>
            <a:off x="11561197" y="4497494"/>
            <a:ext cx="115295" cy="2124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/>
          <p:cNvSpPr/>
          <p:nvPr/>
        </p:nvSpPr>
        <p:spPr>
          <a:xfrm>
            <a:off x="412069" y="714252"/>
            <a:ext cx="11285449" cy="5982845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5" name="Rectángulo redondeado 24"/>
          <p:cNvSpPr/>
          <p:nvPr/>
        </p:nvSpPr>
        <p:spPr>
          <a:xfrm>
            <a:off x="659299" y="2803442"/>
            <a:ext cx="5040000" cy="214614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1200" dirty="0">
                <a:solidFill>
                  <a:schemeClr val="bg1">
                    <a:lumMod val="75000"/>
                  </a:schemeClr>
                </a:solidFill>
              </a:rPr>
              <a:t>Celda con Opción Única</a:t>
            </a:r>
          </a:p>
        </p:txBody>
      </p:sp>
      <p:sp>
        <p:nvSpPr>
          <p:cNvPr id="26" name="CuadroTexto 25"/>
          <p:cNvSpPr txBox="1"/>
          <p:nvPr/>
        </p:nvSpPr>
        <p:spPr>
          <a:xfrm>
            <a:off x="657368" y="2540885"/>
            <a:ext cx="15294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Impacto Primario:</a:t>
            </a:r>
          </a:p>
        </p:txBody>
      </p:sp>
      <p:grpSp>
        <p:nvGrpSpPr>
          <p:cNvPr id="30" name="Grupo 29"/>
          <p:cNvGrpSpPr/>
          <p:nvPr/>
        </p:nvGrpSpPr>
        <p:grpSpPr>
          <a:xfrm>
            <a:off x="5481942" y="2801478"/>
            <a:ext cx="218662" cy="214614"/>
            <a:chOff x="2246243" y="2387928"/>
            <a:chExt cx="218662" cy="214614"/>
          </a:xfrm>
        </p:grpSpPr>
        <p:sp>
          <p:nvSpPr>
            <p:cNvPr id="32" name="Rectángulo redondeado 31"/>
            <p:cNvSpPr/>
            <p:nvPr/>
          </p:nvSpPr>
          <p:spPr>
            <a:xfrm>
              <a:off x="2246243" y="2387928"/>
              <a:ext cx="218662" cy="214614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sz="1200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33" name="Triángulo isósceles 32"/>
            <p:cNvSpPr/>
            <p:nvPr/>
          </p:nvSpPr>
          <p:spPr>
            <a:xfrm flipV="1">
              <a:off x="2289632" y="2446226"/>
              <a:ext cx="144000" cy="108000"/>
            </a:xfrm>
            <a:prstGeom prst="triangle">
              <a:avLst>
                <a:gd name="adj" fmla="val 48487"/>
              </a:avLst>
            </a:pr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34" name="Rectángulo redondeado 33"/>
          <p:cNvSpPr/>
          <p:nvPr/>
        </p:nvSpPr>
        <p:spPr>
          <a:xfrm>
            <a:off x="6228814" y="2801478"/>
            <a:ext cx="5040000" cy="214614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1200" dirty="0">
                <a:solidFill>
                  <a:schemeClr val="bg1">
                    <a:lumMod val="75000"/>
                  </a:schemeClr>
                </a:solidFill>
              </a:rPr>
              <a:t>Celda con Opción Única</a:t>
            </a:r>
          </a:p>
        </p:txBody>
      </p:sp>
      <p:sp>
        <p:nvSpPr>
          <p:cNvPr id="35" name="CuadroTexto 34"/>
          <p:cNvSpPr txBox="1"/>
          <p:nvPr/>
        </p:nvSpPr>
        <p:spPr>
          <a:xfrm>
            <a:off x="6226883" y="2538921"/>
            <a:ext cx="17170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Impacto Secundario:</a:t>
            </a:r>
          </a:p>
        </p:txBody>
      </p:sp>
      <p:grpSp>
        <p:nvGrpSpPr>
          <p:cNvPr id="36" name="Grupo 35"/>
          <p:cNvGrpSpPr/>
          <p:nvPr/>
        </p:nvGrpSpPr>
        <p:grpSpPr>
          <a:xfrm>
            <a:off x="11051457" y="2799514"/>
            <a:ext cx="218662" cy="214614"/>
            <a:chOff x="2246243" y="2387928"/>
            <a:chExt cx="218662" cy="214614"/>
          </a:xfrm>
        </p:grpSpPr>
        <p:sp>
          <p:nvSpPr>
            <p:cNvPr id="37" name="Rectángulo redondeado 36"/>
            <p:cNvSpPr/>
            <p:nvPr/>
          </p:nvSpPr>
          <p:spPr>
            <a:xfrm>
              <a:off x="2246243" y="2387928"/>
              <a:ext cx="218662" cy="214614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sz="1200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38" name="Triángulo isósceles 37"/>
            <p:cNvSpPr/>
            <p:nvPr/>
          </p:nvSpPr>
          <p:spPr>
            <a:xfrm flipV="1">
              <a:off x="2289632" y="2446226"/>
              <a:ext cx="144000" cy="108000"/>
            </a:xfrm>
            <a:prstGeom prst="triangle">
              <a:avLst>
                <a:gd name="adj" fmla="val 48487"/>
              </a:avLst>
            </a:pr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39" name="Rectángulo redondeado 38"/>
          <p:cNvSpPr/>
          <p:nvPr/>
        </p:nvSpPr>
        <p:spPr>
          <a:xfrm>
            <a:off x="657367" y="3411938"/>
            <a:ext cx="5040000" cy="214614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1200" dirty="0">
                <a:solidFill>
                  <a:schemeClr val="bg1">
                    <a:lumMod val="75000"/>
                  </a:schemeClr>
                </a:solidFill>
              </a:rPr>
              <a:t>Celda con Opción Única</a:t>
            </a:r>
          </a:p>
        </p:txBody>
      </p:sp>
      <p:sp>
        <p:nvSpPr>
          <p:cNvPr id="40" name="CuadroTexto 39"/>
          <p:cNvSpPr txBox="1"/>
          <p:nvPr/>
        </p:nvSpPr>
        <p:spPr>
          <a:xfrm>
            <a:off x="655436" y="3149381"/>
            <a:ext cx="17069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Tipo de Desperdicio:</a:t>
            </a:r>
          </a:p>
        </p:txBody>
      </p:sp>
      <p:grpSp>
        <p:nvGrpSpPr>
          <p:cNvPr id="41" name="Grupo 40"/>
          <p:cNvGrpSpPr/>
          <p:nvPr/>
        </p:nvGrpSpPr>
        <p:grpSpPr>
          <a:xfrm>
            <a:off x="5480010" y="3409974"/>
            <a:ext cx="218662" cy="214614"/>
            <a:chOff x="2246243" y="2387928"/>
            <a:chExt cx="218662" cy="214614"/>
          </a:xfrm>
        </p:grpSpPr>
        <p:sp>
          <p:nvSpPr>
            <p:cNvPr id="42" name="Rectángulo redondeado 41"/>
            <p:cNvSpPr/>
            <p:nvPr/>
          </p:nvSpPr>
          <p:spPr>
            <a:xfrm>
              <a:off x="2246243" y="2387928"/>
              <a:ext cx="218662" cy="214614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sz="1200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43" name="Triángulo isósceles 42"/>
            <p:cNvSpPr/>
            <p:nvPr/>
          </p:nvSpPr>
          <p:spPr>
            <a:xfrm flipV="1">
              <a:off x="2289632" y="2446226"/>
              <a:ext cx="144000" cy="108000"/>
            </a:xfrm>
            <a:prstGeom prst="triangle">
              <a:avLst>
                <a:gd name="adj" fmla="val 48487"/>
              </a:avLst>
            </a:pr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44" name="Rectángulo redondeado 43"/>
          <p:cNvSpPr/>
          <p:nvPr/>
        </p:nvSpPr>
        <p:spPr>
          <a:xfrm>
            <a:off x="6228814" y="3413779"/>
            <a:ext cx="5040000" cy="214614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1200" dirty="0">
                <a:solidFill>
                  <a:schemeClr val="bg1">
                    <a:lumMod val="75000"/>
                  </a:schemeClr>
                </a:solidFill>
              </a:rPr>
              <a:t>Celda con Opción Múltiple</a:t>
            </a:r>
          </a:p>
        </p:txBody>
      </p:sp>
      <p:sp>
        <p:nvSpPr>
          <p:cNvPr id="45" name="CuadroTexto 44"/>
          <p:cNvSpPr txBox="1"/>
          <p:nvPr/>
        </p:nvSpPr>
        <p:spPr>
          <a:xfrm>
            <a:off x="6226883" y="3151222"/>
            <a:ext cx="22956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Objetivos de Calidad y M.A.:</a:t>
            </a:r>
          </a:p>
        </p:txBody>
      </p:sp>
      <p:grpSp>
        <p:nvGrpSpPr>
          <p:cNvPr id="46" name="Grupo 45"/>
          <p:cNvGrpSpPr/>
          <p:nvPr/>
        </p:nvGrpSpPr>
        <p:grpSpPr>
          <a:xfrm>
            <a:off x="11051457" y="3411815"/>
            <a:ext cx="218662" cy="214614"/>
            <a:chOff x="2246243" y="2387928"/>
            <a:chExt cx="218662" cy="214614"/>
          </a:xfrm>
        </p:grpSpPr>
        <p:sp>
          <p:nvSpPr>
            <p:cNvPr id="47" name="Rectángulo redondeado 46"/>
            <p:cNvSpPr/>
            <p:nvPr/>
          </p:nvSpPr>
          <p:spPr>
            <a:xfrm>
              <a:off x="2246243" y="2387928"/>
              <a:ext cx="218662" cy="214614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sz="1200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48" name="Triángulo isósceles 47"/>
            <p:cNvSpPr/>
            <p:nvPr/>
          </p:nvSpPr>
          <p:spPr>
            <a:xfrm flipV="1">
              <a:off x="2289632" y="2446226"/>
              <a:ext cx="144000" cy="108000"/>
            </a:xfrm>
            <a:prstGeom prst="triangle">
              <a:avLst>
                <a:gd name="adj" fmla="val 48487"/>
              </a:avLst>
            </a:pr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49" name="CuadroTexto 48"/>
          <p:cNvSpPr txBox="1"/>
          <p:nvPr/>
        </p:nvSpPr>
        <p:spPr>
          <a:xfrm>
            <a:off x="653364" y="3721514"/>
            <a:ext cx="13801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Plan de Trabajo:</a:t>
            </a:r>
          </a:p>
        </p:txBody>
      </p:sp>
      <p:sp>
        <p:nvSpPr>
          <p:cNvPr id="51" name="Rectángulo redondeado 50"/>
          <p:cNvSpPr/>
          <p:nvPr/>
        </p:nvSpPr>
        <p:spPr>
          <a:xfrm>
            <a:off x="668392" y="5901554"/>
            <a:ext cx="2240231" cy="214614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1200" dirty="0">
                <a:solidFill>
                  <a:schemeClr val="bg1">
                    <a:lumMod val="75000"/>
                  </a:schemeClr>
                </a:solidFill>
              </a:rPr>
              <a:t>Celda selección en Calendario</a:t>
            </a:r>
          </a:p>
        </p:txBody>
      </p:sp>
      <p:sp>
        <p:nvSpPr>
          <p:cNvPr id="52" name="CuadroTexto 51"/>
          <p:cNvSpPr txBox="1"/>
          <p:nvPr/>
        </p:nvSpPr>
        <p:spPr>
          <a:xfrm>
            <a:off x="665507" y="5626175"/>
            <a:ext cx="16530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Fecha Compromiso:</a:t>
            </a:r>
          </a:p>
        </p:txBody>
      </p:sp>
      <p:grpSp>
        <p:nvGrpSpPr>
          <p:cNvPr id="53" name="Grupo 52"/>
          <p:cNvGrpSpPr/>
          <p:nvPr/>
        </p:nvGrpSpPr>
        <p:grpSpPr>
          <a:xfrm>
            <a:off x="2690189" y="5900692"/>
            <a:ext cx="218662" cy="214614"/>
            <a:chOff x="3852424" y="3611182"/>
            <a:chExt cx="218662" cy="214614"/>
          </a:xfrm>
        </p:grpSpPr>
        <p:sp>
          <p:nvSpPr>
            <p:cNvPr id="54" name="Rectángulo redondeado 53"/>
            <p:cNvSpPr/>
            <p:nvPr/>
          </p:nvSpPr>
          <p:spPr>
            <a:xfrm>
              <a:off x="3852424" y="3611182"/>
              <a:ext cx="218662" cy="214614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sz="1200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pic>
          <p:nvPicPr>
            <p:cNvPr id="55" name="Picture 2" descr="Icono 13, calendario, dia, mes Gratis de Calendar Icons"/>
            <p:cNvPicPr>
              <a:picLocks noChangeAspect="1" noChangeArrowheads="1"/>
            </p:cNvPicPr>
            <p:nvPr/>
          </p:nvPicPr>
          <p:blipFill rotWithShape="1">
            <a:blip r:embed="rId6" cstate="print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4444" b="96000" l="2667" r="97778">
                          <a14:foregroundMark x1="35111" y1="53778" x2="35111" y2="53778"/>
                          <a14:foregroundMark x1="32889" y1="65333" x2="32889" y2="65333"/>
                          <a14:foregroundMark x1="73778" y1="57778" x2="73778" y2="57778"/>
                          <a14:foregroundMark x1="76000" y1="67111" x2="76000" y2="67111"/>
                          <a14:foregroundMark x1="71556" y1="50667" x2="71556" y2="50667"/>
                          <a14:foregroundMark x1="78667" y1="46222" x2="78667" y2="46222"/>
                          <a14:foregroundMark x1="68444" y1="44889" x2="68444" y2="44889"/>
                          <a14:foregroundMark x1="61333" y1="44889" x2="61333" y2="44889"/>
                          <a14:foregroundMark x1="32444" y1="44444" x2="32444" y2="44444"/>
                          <a14:foregroundMark x1="30222" y1="50667" x2="30222" y2="5066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04" t="5443" r="5195" b="5328"/>
            <a:stretch/>
          </p:blipFill>
          <p:spPr bwMode="auto">
            <a:xfrm>
              <a:off x="3891843" y="3643913"/>
              <a:ext cx="144000" cy="1434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8" name="Rectángulo redondeado 67"/>
          <p:cNvSpPr/>
          <p:nvPr/>
        </p:nvSpPr>
        <p:spPr>
          <a:xfrm>
            <a:off x="653364" y="2218741"/>
            <a:ext cx="10676487" cy="287287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b="1" dirty="0"/>
              <a:t>Sugerencia PLA-004-2020- Factible</a:t>
            </a:r>
          </a:p>
        </p:txBody>
      </p:sp>
      <p:sp>
        <p:nvSpPr>
          <p:cNvPr id="69" name="Rectángulo 68"/>
          <p:cNvSpPr/>
          <p:nvPr/>
        </p:nvSpPr>
        <p:spPr>
          <a:xfrm>
            <a:off x="657368" y="3983329"/>
            <a:ext cx="7476815" cy="154620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s-MX" sz="5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0" name="Rectángulo 69"/>
          <p:cNvSpPr/>
          <p:nvPr/>
        </p:nvSpPr>
        <p:spPr>
          <a:xfrm>
            <a:off x="8018888" y="3981538"/>
            <a:ext cx="115295" cy="154800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1" name="Rectángulo 70"/>
          <p:cNvSpPr/>
          <p:nvPr/>
        </p:nvSpPr>
        <p:spPr>
          <a:xfrm>
            <a:off x="8018888" y="4006642"/>
            <a:ext cx="115295" cy="82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19" name="Imagen 1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2650" y="3981538"/>
            <a:ext cx="7344000" cy="1548000"/>
          </a:xfrm>
          <a:prstGeom prst="rect">
            <a:avLst/>
          </a:prstGeom>
        </p:spPr>
      </p:pic>
      <p:sp>
        <p:nvSpPr>
          <p:cNvPr id="72" name="Rectángulo redondeado 71"/>
          <p:cNvSpPr/>
          <p:nvPr/>
        </p:nvSpPr>
        <p:spPr>
          <a:xfrm>
            <a:off x="662650" y="6244088"/>
            <a:ext cx="7471533" cy="287287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b="1" dirty="0">
                <a:solidFill>
                  <a:schemeClr val="tx1"/>
                </a:solidFill>
              </a:rPr>
              <a:t>Finalizar</a:t>
            </a:r>
            <a:endParaRPr lang="es-MX" sz="1400" b="1" dirty="0">
              <a:solidFill>
                <a:schemeClr val="tx1"/>
              </a:solidFill>
            </a:endParaRPr>
          </a:p>
        </p:txBody>
      </p:sp>
      <p:pic>
        <p:nvPicPr>
          <p:cNvPr id="2050" name="Picture 2" descr="Icono Palomita Png , Free Transparent Clipart - ClipartKey"/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2128" b="92872" l="2556" r="97222">
                        <a14:foregroundMark x1="7333" y1="36489" x2="7333" y2="36489"/>
                        <a14:foregroundMark x1="33556" y1="49362" x2="33556" y2="49362"/>
                        <a14:foregroundMark x1="33556" y1="49362" x2="33556" y2="49362"/>
                        <a14:foregroundMark x1="40556" y1="56277" x2="40556" y2="56277"/>
                        <a14:foregroundMark x1="50444" y1="52872" x2="50444" y2="52872"/>
                        <a14:foregroundMark x1="58222" y1="46915" x2="58222" y2="46915"/>
                        <a14:foregroundMark x1="68000" y1="39362" x2="68000" y2="39362"/>
                        <a14:foregroundMark x1="73444" y1="33191" x2="73444" y2="33191"/>
                        <a14:foregroundMark x1="56111" y1="49787" x2="56111" y2="49787"/>
                        <a14:foregroundMark x1="47556" y1="58830" x2="47556" y2="58830"/>
                        <a14:foregroundMark x1="33778" y1="51915" x2="33778" y2="51915"/>
                        <a14:foregroundMark x1="27111" y1="45000" x2="27111" y2="45000"/>
                        <a14:foregroundMark x1="24111" y1="41277" x2="24111" y2="41277"/>
                        <a14:foregroundMark x1="29000" y1="47128" x2="29111" y2="47340"/>
                        <a14:foregroundMark x1="34000" y1="53723" x2="34000" y2="53723"/>
                        <a14:foregroundMark x1="41111" y1="58830" x2="41111" y2="58830"/>
                        <a14:foregroundMark x1="47111" y1="57872" x2="47667" y2="57872"/>
                        <a14:foregroundMark x1="54333" y1="53191" x2="54333" y2="53191"/>
                        <a14:foregroundMark x1="60667" y1="42872" x2="61222" y2="42872"/>
                        <a14:foregroundMark x1="69556" y1="37021" x2="69556" y2="37021"/>
                        <a14:foregroundMark x1="76556" y1="31596" x2="76556" y2="31596"/>
                        <a14:foregroundMark x1="75111" y1="30000" x2="75111" y2="30000"/>
                        <a14:foregroundMark x1="73333" y1="36170" x2="73333" y2="36170"/>
                        <a14:foregroundMark x1="66889" y1="42234" x2="66778" y2="42660"/>
                        <a14:foregroundMark x1="62889" y1="45213" x2="62889" y2="45213"/>
                        <a14:foregroundMark x1="31889" y1="9255" x2="31889" y2="9255"/>
                        <a14:foregroundMark x1="37778" y1="6702" x2="37778" y2="6702"/>
                        <a14:foregroundMark x1="43444" y1="5745" x2="44222" y2="5745"/>
                        <a14:foregroundMark x1="54222" y1="5319" x2="54222" y2="5319"/>
                        <a14:foregroundMark x1="75000" y1="12340" x2="75000" y2="12340"/>
                        <a14:foregroundMark x1="92778" y1="38511" x2="92778" y2="38511"/>
                        <a14:foregroundMark x1="90333" y1="60957" x2="90333" y2="61170"/>
                        <a14:foregroundMark x1="93889" y1="49149" x2="93889" y2="49149"/>
                        <a14:foregroundMark x1="78667" y1="17447" x2="78667" y2="17447"/>
                        <a14:foregroundMark x1="27111" y1="47979" x2="27111" y2="47979"/>
                        <a14:foregroundMark x1="51667" y1="56489" x2="51667" y2="56489"/>
                        <a14:foregroundMark x1="43556" y1="60851" x2="43556" y2="60851"/>
                        <a14:foregroundMark x1="35333" y1="55106" x2="35333" y2="55106"/>
                        <a14:foregroundMark x1="36222" y1="53723" x2="36222" y2="53723"/>
                        <a14:foregroundMark x1="29333" y1="50638" x2="29333" y2="50638"/>
                        <a14:foregroundMark x1="28444" y1="43830" x2="28444" y2="43830"/>
                        <a14:foregroundMark x1="14778" y1="66702" x2="14778" y2="66702"/>
                        <a14:foregroundMark x1="15667" y1="68191" x2="15667" y2="68191"/>
                        <a14:foregroundMark x1="16778" y1="69787" x2="16778" y2="69787"/>
                        <a14:foregroundMark x1="53889" y1="85745" x2="53889" y2="85745"/>
                        <a14:foregroundMark x1="52000" y1="86277" x2="52000" y2="86277"/>
                        <a14:foregroundMark x1="64111" y1="83830" x2="64111" y2="83830"/>
                        <a14:foregroundMark x1="68000" y1="82340" x2="68000" y2="82340"/>
                        <a14:foregroundMark x1="72333" y1="79894" x2="72333" y2="79894"/>
                        <a14:foregroundMark x1="85444" y1="27021" x2="85444" y2="27021"/>
                        <a14:foregroundMark x1="31444" y1="11702" x2="31444" y2="11702"/>
                        <a14:foregroundMark x1="26667" y1="14149" x2="26667" y2="14149"/>
                        <a14:foregroundMark x1="21111" y1="18511" x2="21111" y2="18511"/>
                        <a14:foregroundMark x1="23000" y1="76170" x2="23000" y2="76170"/>
                        <a14:foregroundMark x1="26222" y1="78617" x2="26222" y2="78617"/>
                        <a14:foregroundMark x1="72667" y1="13830" x2="72667" y2="13830"/>
                        <a14:foregroundMark x1="87444" y1="63085" x2="87444" y2="63085"/>
                        <a14:foregroundMark x1="53111" y1="50213" x2="53111" y2="50213"/>
                        <a14:foregroundMark x1="58333" y1="48830" x2="58333" y2="48830"/>
                        <a14:foregroundMark x1="63778" y1="40957" x2="63778" y2="40957"/>
                        <a14:foregroundMark x1="70556" y1="37979" x2="70556" y2="37979"/>
                        <a14:foregroundMark x1="71556" y1="33936" x2="71556" y2="33936"/>
                        <a14:foregroundMark x1="31889" y1="47340" x2="31889" y2="47340"/>
                        <a14:foregroundMark x1="32778" y1="52234" x2="32778" y2="52234"/>
                        <a14:foregroundMark x1="38444" y1="58191" x2="38444" y2="58191"/>
                        <a14:foregroundMark x1="41333" y1="61702" x2="41333" y2="61702"/>
                        <a14:foregroundMark x1="38667" y1="57660" x2="38778" y2="57447"/>
                        <a14:foregroundMark x1="38556" y1="53723" x2="38556" y2="53723"/>
                        <a14:foregroundMark x1="24222" y1="44362" x2="24222" y2="44362"/>
                        <a14:foregroundMark x1="26000" y1="41489" x2="26000" y2="41489"/>
                        <a14:foregroundMark x1="43000" y1="59468" x2="43000" y2="59468"/>
                        <a14:foregroundMark x1="47444" y1="55745" x2="47444" y2="55745"/>
                        <a14:foregroundMark x1="53778" y1="50638" x2="53778" y2="50638"/>
                        <a14:foregroundMark x1="57667" y1="50426" x2="57667" y2="50426"/>
                        <a14:foregroundMark x1="60556" y1="45638" x2="60556" y2="45638"/>
                        <a14:backgroundMark x1="87500" y1="10000" x2="87500" y2="1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196" t="3391" r="4896" b="10253"/>
          <a:stretch/>
        </p:blipFill>
        <p:spPr bwMode="auto">
          <a:xfrm>
            <a:off x="7316407" y="2273265"/>
            <a:ext cx="179430" cy="1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62115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ángulo 12"/>
          <p:cNvSpPr/>
          <p:nvPr/>
        </p:nvSpPr>
        <p:spPr>
          <a:xfrm>
            <a:off x="412069" y="2056418"/>
            <a:ext cx="11285449" cy="464067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" name="Rectángulo 6"/>
          <p:cNvSpPr/>
          <p:nvPr/>
        </p:nvSpPr>
        <p:spPr bwMode="ltGray">
          <a:xfrm>
            <a:off x="412069" y="714252"/>
            <a:ext cx="11285449" cy="134216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3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Rectángulo 9"/>
          <p:cNvSpPr/>
          <p:nvPr/>
        </p:nvSpPr>
        <p:spPr bwMode="ltGray">
          <a:xfrm>
            <a:off x="412069" y="714251"/>
            <a:ext cx="11285449" cy="1342167"/>
          </a:xfrm>
          <a:prstGeom prst="rect">
            <a:avLst/>
          </a:prstGeom>
          <a:solidFill>
            <a:srgbClr val="DEDEDE"/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3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0" y="0"/>
            <a:ext cx="12192000" cy="58082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b="1" dirty="0">
                <a:solidFill>
                  <a:schemeClr val="tx1"/>
                </a:solidFill>
              </a:rPr>
              <a:t>Pantalla </a:t>
            </a:r>
            <a:r>
              <a:rPr lang="es-MX" sz="2800" b="1" dirty="0">
                <a:solidFill>
                  <a:schemeClr val="tx1"/>
                </a:solidFill>
              </a:rPr>
              <a:t>#8- Sugerencia No Factible (Analista)</a:t>
            </a: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3194" y1="45370" x2="23194" y2="45370"/>
                        <a14:foregroundMark x1="28333" y1="51481" x2="28333" y2="51481"/>
                        <a14:foregroundMark x1="53472" y1="50741" x2="53472" y2="50741"/>
                        <a14:foregroundMark x1="63889" y1="51111" x2="63889" y2="51111"/>
                        <a14:foregroundMark x1="73750" y1="51481" x2="73750" y2="51481"/>
                        <a14:foregroundMark x1="74306" y1="32593" x2="74306" y2="32593"/>
                        <a14:foregroundMark x1="25694" y1="68333" x2="25694" y2="68333"/>
                        <a14:foregroundMark x1="52917" y1="41111" x2="52917" y2="41111"/>
                        <a14:foregroundMark x1="57361" y1="39815" x2="57361" y2="39815"/>
                        <a14:foregroundMark x1="61111" y1="39259" x2="61111" y2="39259"/>
                        <a14:foregroundMark x1="65139" y1="39074" x2="65139" y2="39074"/>
                        <a14:foregroundMark x1="69306" y1="38148" x2="69306" y2="38148"/>
                        <a14:foregroundMark x1="72639" y1="49259" x2="72639" y2="49259"/>
                        <a14:foregroundMark x1="81389" y1="56296" x2="81389" y2="56296"/>
                        <a14:foregroundMark x1="80694" y1="55741" x2="80694" y2="55741"/>
                        <a14:foregroundMark x1="79583" y1="56111" x2="79583" y2="56111"/>
                        <a14:backgroundMark x1="58194" y1="39074" x2="58194" y2="39074"/>
                        <a14:backgroundMark x1="69861" y1="39630" x2="69861" y2="39630"/>
                        <a14:backgroundMark x1="65972" y1="39074" x2="65972" y2="39074"/>
                        <a14:backgroundMark x1="76250" y1="49630" x2="76250" y2="496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685" t="27119" r="16285" b="27478"/>
          <a:stretch/>
        </p:blipFill>
        <p:spPr>
          <a:xfrm>
            <a:off x="838862" y="1019575"/>
            <a:ext cx="1482920" cy="731520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5463" b="51019" l="26094" r="61797">
                        <a14:foregroundMark x1="33620" y1="23704" x2="33620" y2="23704"/>
                        <a14:foregroundMark x1="30208" y1="23241" x2="30208" y2="23241"/>
                        <a14:foregroundMark x1="30859" y1="41574" x2="30859" y2="41574"/>
                        <a14:foregroundMark x1="40443" y1="41157" x2="40443" y2="41157"/>
                        <a14:foregroundMark x1="51302" y1="43194" x2="51302" y2="43194"/>
                        <a14:foregroundMark x1="27786" y1="34120" x2="27786" y2="34120"/>
                        <a14:foregroundMark x1="30443" y1="35185" x2="30443" y2="35185"/>
                        <a14:foregroundMark x1="33307" y1="34769" x2="33307" y2="34769"/>
                        <a14:foregroundMark x1="33255" y1="32083" x2="33255" y2="32083"/>
                        <a14:foregroundMark x1="34609" y1="34815" x2="34609" y2="34815"/>
                        <a14:foregroundMark x1="37474" y1="34769" x2="37474" y2="34769"/>
                        <a14:foregroundMark x1="40495" y1="34583" x2="40495" y2="34583"/>
                        <a14:foregroundMark x1="42969" y1="34120" x2="42969" y2="34120"/>
                        <a14:foregroundMark x1="44193" y1="34537" x2="44193" y2="34537"/>
                        <a14:foregroundMark x1="45990" y1="35231" x2="45990" y2="35231"/>
                        <a14:foregroundMark x1="48880" y1="34120" x2="48880" y2="34120"/>
                        <a14:foregroundMark x1="51719" y1="33611" x2="51719" y2="33611"/>
                        <a14:foregroundMark x1="53359" y1="34444" x2="53359" y2="34444"/>
                        <a14:foregroundMark x1="53411" y1="32269" x2="53411" y2="32269"/>
                        <a14:foregroundMark x1="54688" y1="34861" x2="54688" y2="34861"/>
                        <a14:foregroundMark x1="57214" y1="34167" x2="57214" y2="34167"/>
                        <a14:foregroundMark x1="61328" y1="34074" x2="61328" y2="34074"/>
                        <a14:backgroundMark x1="31380" y1="34444" x2="31380" y2="34444"/>
                        <a14:backgroundMark x1="39635" y1="36111" x2="39635" y2="36111"/>
                        <a14:backgroundMark x1="60495" y1="36019" x2="60495" y2="36019"/>
                      </a14:backgroundRemoval>
                    </a14:imgEffect>
                  </a14:imgLayer>
                </a14:imgProps>
              </a:ext>
            </a:extLst>
          </a:blip>
          <a:srcRect l="25795" t="15054" r="38045" b="48968"/>
          <a:stretch/>
        </p:blipFill>
        <p:spPr>
          <a:xfrm>
            <a:off x="9712515" y="1043786"/>
            <a:ext cx="1220526" cy="683098"/>
          </a:xfrm>
          <a:prstGeom prst="rect">
            <a:avLst/>
          </a:prstGeom>
        </p:spPr>
      </p:pic>
      <p:sp>
        <p:nvSpPr>
          <p:cNvPr id="12" name="CuadroTexto 11"/>
          <p:cNvSpPr txBox="1"/>
          <p:nvPr/>
        </p:nvSpPr>
        <p:spPr>
          <a:xfrm>
            <a:off x="3060447" y="1092946"/>
            <a:ext cx="59886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3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Sistema de Sugerencias de Mejora</a:t>
            </a:r>
          </a:p>
        </p:txBody>
      </p:sp>
      <p:sp>
        <p:nvSpPr>
          <p:cNvPr id="27" name="Rectángulo 26"/>
          <p:cNvSpPr/>
          <p:nvPr/>
        </p:nvSpPr>
        <p:spPr>
          <a:xfrm>
            <a:off x="11561197" y="2056417"/>
            <a:ext cx="115295" cy="461075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9" name="Rectángulo 28"/>
          <p:cNvSpPr/>
          <p:nvPr/>
        </p:nvSpPr>
        <p:spPr>
          <a:xfrm>
            <a:off x="11561197" y="4497494"/>
            <a:ext cx="115295" cy="2124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/>
          <p:cNvSpPr/>
          <p:nvPr/>
        </p:nvSpPr>
        <p:spPr>
          <a:xfrm>
            <a:off x="412069" y="714252"/>
            <a:ext cx="11285449" cy="5982845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0" name="Rectángulo 49"/>
          <p:cNvSpPr/>
          <p:nvPr/>
        </p:nvSpPr>
        <p:spPr>
          <a:xfrm>
            <a:off x="651432" y="3312544"/>
            <a:ext cx="10600042" cy="201600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>
                <a:solidFill>
                  <a:schemeClr val="bg1">
                    <a:lumMod val="75000"/>
                  </a:schemeClr>
                </a:solidFill>
              </a:rPr>
              <a:t>Celda Libre</a:t>
            </a:r>
          </a:p>
        </p:txBody>
      </p:sp>
      <p:sp>
        <p:nvSpPr>
          <p:cNvPr id="56" name="Rectángulo 55"/>
          <p:cNvSpPr/>
          <p:nvPr/>
        </p:nvSpPr>
        <p:spPr>
          <a:xfrm>
            <a:off x="11136179" y="3312544"/>
            <a:ext cx="115295" cy="201600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7" name="Rectángulo 56"/>
          <p:cNvSpPr/>
          <p:nvPr/>
        </p:nvSpPr>
        <p:spPr>
          <a:xfrm>
            <a:off x="11136179" y="3369060"/>
            <a:ext cx="115295" cy="1476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8" name="CuadroTexto 57"/>
          <p:cNvSpPr txBox="1"/>
          <p:nvPr/>
        </p:nvSpPr>
        <p:spPr>
          <a:xfrm>
            <a:off x="650597" y="3051951"/>
            <a:ext cx="20536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Causa de No Factibilidad:</a:t>
            </a:r>
          </a:p>
        </p:txBody>
      </p:sp>
      <p:sp>
        <p:nvSpPr>
          <p:cNvPr id="59" name="CuadroTexto 58"/>
          <p:cNvSpPr txBox="1"/>
          <p:nvPr/>
        </p:nvSpPr>
        <p:spPr>
          <a:xfrm>
            <a:off x="650597" y="5392203"/>
            <a:ext cx="38297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Adjuntar Evidencia de No Factibilidad (Opcional):</a:t>
            </a:r>
          </a:p>
        </p:txBody>
      </p:sp>
      <p:grpSp>
        <p:nvGrpSpPr>
          <p:cNvPr id="60" name="Grupo 59"/>
          <p:cNvGrpSpPr/>
          <p:nvPr/>
        </p:nvGrpSpPr>
        <p:grpSpPr>
          <a:xfrm>
            <a:off x="629571" y="5664442"/>
            <a:ext cx="4746944" cy="417277"/>
            <a:chOff x="503836" y="5182090"/>
            <a:chExt cx="4746944" cy="417277"/>
          </a:xfrm>
        </p:grpSpPr>
        <p:sp>
          <p:nvSpPr>
            <p:cNvPr id="61" name="Rectángulo redondeado 60"/>
            <p:cNvSpPr/>
            <p:nvPr/>
          </p:nvSpPr>
          <p:spPr>
            <a:xfrm>
              <a:off x="503836" y="5182090"/>
              <a:ext cx="4746944" cy="417277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1200" b="1" dirty="0">
                  <a:solidFill>
                    <a:schemeClr val="bg1"/>
                  </a:solidFill>
                </a:rPr>
                <a:t>   Haga clic para Adjuntar</a:t>
              </a:r>
            </a:p>
          </p:txBody>
        </p:sp>
        <p:pic>
          <p:nvPicPr>
            <p:cNvPr id="62" name="Picture 6" descr="Paper Clip, Office Tool Logo (Gráfico) por yahyaanasatokillah · Creative  Fabrica"/>
            <p:cNvPicPr>
              <a:picLocks noChangeAspect="1" noChangeArrowheads="1"/>
            </p:cNvPicPr>
            <p:nvPr/>
          </p:nvPicPr>
          <p:blipFill rotWithShape="1">
            <a:blip r:embed="rId6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729" t="13385" r="36867" b="13060"/>
            <a:stretch/>
          </p:blipFill>
          <p:spPr bwMode="auto">
            <a:xfrm>
              <a:off x="1991847" y="5238830"/>
              <a:ext cx="160507" cy="3101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3" name="Rectángulo redondeado 62"/>
          <p:cNvSpPr/>
          <p:nvPr/>
        </p:nvSpPr>
        <p:spPr>
          <a:xfrm>
            <a:off x="653364" y="2803442"/>
            <a:ext cx="3638381" cy="214614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1200" dirty="0">
                <a:solidFill>
                  <a:schemeClr val="bg1">
                    <a:lumMod val="75000"/>
                  </a:schemeClr>
                </a:solidFill>
              </a:rPr>
              <a:t>Celda con Opción Única</a:t>
            </a:r>
          </a:p>
        </p:txBody>
      </p:sp>
      <p:sp>
        <p:nvSpPr>
          <p:cNvPr id="64" name="CuadroTexto 63"/>
          <p:cNvSpPr txBox="1"/>
          <p:nvPr/>
        </p:nvSpPr>
        <p:spPr>
          <a:xfrm>
            <a:off x="651432" y="2540885"/>
            <a:ext cx="12711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Tipo de Cierre:</a:t>
            </a:r>
          </a:p>
        </p:txBody>
      </p:sp>
      <p:grpSp>
        <p:nvGrpSpPr>
          <p:cNvPr id="65" name="Grupo 64"/>
          <p:cNvGrpSpPr/>
          <p:nvPr/>
        </p:nvGrpSpPr>
        <p:grpSpPr>
          <a:xfrm>
            <a:off x="4073918" y="2801478"/>
            <a:ext cx="218662" cy="214614"/>
            <a:chOff x="2246243" y="2387928"/>
            <a:chExt cx="218662" cy="214614"/>
          </a:xfrm>
        </p:grpSpPr>
        <p:sp>
          <p:nvSpPr>
            <p:cNvPr id="66" name="Rectángulo redondeado 65"/>
            <p:cNvSpPr/>
            <p:nvPr/>
          </p:nvSpPr>
          <p:spPr>
            <a:xfrm>
              <a:off x="2246243" y="2387928"/>
              <a:ext cx="218662" cy="214614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sz="1200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67" name="Triángulo isósceles 66"/>
            <p:cNvSpPr/>
            <p:nvPr/>
          </p:nvSpPr>
          <p:spPr>
            <a:xfrm flipV="1">
              <a:off x="2289632" y="2446226"/>
              <a:ext cx="144000" cy="108000"/>
            </a:xfrm>
            <a:prstGeom prst="triangle">
              <a:avLst>
                <a:gd name="adj" fmla="val 48487"/>
              </a:avLst>
            </a:pr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68" name="Rectángulo redondeado 67"/>
          <p:cNvSpPr/>
          <p:nvPr/>
        </p:nvSpPr>
        <p:spPr>
          <a:xfrm>
            <a:off x="653364" y="2218741"/>
            <a:ext cx="10598110" cy="287287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b="1" dirty="0"/>
              <a:t>Sugerencia PLA-004-2020- No Factible</a:t>
            </a:r>
          </a:p>
        </p:txBody>
      </p:sp>
      <p:pic>
        <p:nvPicPr>
          <p:cNvPr id="3074" name="Picture 2" descr="Iconos de computadora símbolo de redes sociales, cruz roja, logo, Internet  png | PNGEg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0" b="99889" l="0" r="99889">
                        <a14:foregroundMark x1="54111" y1="49333" x2="54111" y2="49333"/>
                        <a14:foregroundMark x1="57333" y1="42556" x2="57333" y2="42556"/>
                        <a14:foregroundMark x1="57444" y1="54111" x2="57444" y2="54111"/>
                        <a14:foregroundMark x1="62111" y1="62333" x2="62111" y2="62333"/>
                        <a14:foregroundMark x1="62889" y1="40556" x2="62889" y2="40556"/>
                        <a14:foregroundMark x1="43222" y1="48556" x2="43222" y2="48556"/>
                        <a14:foregroundMark x1="39667" y1="39222" x2="39667" y2="39222"/>
                        <a14:foregroundMark x1="33556" y1="33556" x2="33556" y2="33556"/>
                        <a14:foregroundMark x1="39111" y1="42444" x2="39111" y2="42444"/>
                        <a14:foregroundMark x1="48333" y1="42778" x2="48333" y2="42778"/>
                        <a14:foregroundMark x1="61222" y1="37000" x2="61222" y2="37000"/>
                        <a14:foregroundMark x1="66556" y1="33000" x2="68000" y2="33667"/>
                        <a14:foregroundMark x1="69222" y1="40333" x2="69222" y2="40333"/>
                        <a14:foregroundMark x1="60667" y1="44111" x2="60667" y2="44111"/>
                        <a14:foregroundMark x1="58111" y1="49778" x2="58111" y2="49778"/>
                        <a14:foregroundMark x1="47667" y1="56778" x2="47667" y2="56778"/>
                        <a14:foregroundMark x1="39667" y1="63111" x2="39667" y2="63111"/>
                        <a14:foregroundMark x1="38000" y1="58333" x2="38333" y2="58333"/>
                        <a14:foregroundMark x1="47444" y1="50889" x2="47444" y2="50889"/>
                        <a14:foregroundMark x1="45778" y1="45333" x2="45778" y2="45333"/>
                        <a14:foregroundMark x1="42778" y1="39333" x2="42778" y2="39333"/>
                        <a14:foregroundMark x1="39556" y1="32556" x2="39556" y2="32556"/>
                        <a14:foregroundMark x1="36556" y1="36556" x2="36556" y2="36556"/>
                        <a14:foregroundMark x1="40556" y1="48111" x2="41111" y2="48444"/>
                        <a14:foregroundMark x1="52222" y1="57444" x2="52444" y2="57556"/>
                        <a14:foregroundMark x1="59333" y1="64222" x2="59333" y2="64222"/>
                        <a14:foregroundMark x1="60000" y1="57444" x2="60000" y2="57444"/>
                        <a14:foregroundMark x1="66111" y1="62889" x2="66111" y2="62889"/>
                        <a14:foregroundMark x1="63778" y1="69667" x2="63778" y2="69667"/>
                        <a14:foregroundMark x1="69444" y1="69444" x2="69444" y2="69444"/>
                        <a14:foregroundMark x1="70667" y1="64778" x2="70667" y2="64778"/>
                        <a14:foregroundMark x1="67667" y1="59556" x2="67667" y2="59556"/>
                        <a14:foregroundMark x1="63667" y1="56444" x2="63667" y2="56444"/>
                        <a14:foregroundMark x1="64222" y1="44444" x2="64222" y2="44444"/>
                        <a14:foregroundMark x1="70889" y1="36556" x2="70889" y2="36556"/>
                        <a14:foregroundMark x1="70889" y1="31556" x2="70889" y2="31556"/>
                        <a14:foregroundMark x1="66556" y1="29000" x2="66556" y2="29000"/>
                        <a14:foregroundMark x1="62556" y1="32778" x2="62556" y2="32778"/>
                        <a14:foregroundMark x1="58889" y1="37444" x2="58889" y2="3777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9331" y="2267730"/>
            <a:ext cx="189896" cy="189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9" name="Rectángulo redondeado 68"/>
          <p:cNvSpPr/>
          <p:nvPr/>
        </p:nvSpPr>
        <p:spPr>
          <a:xfrm>
            <a:off x="662650" y="6244088"/>
            <a:ext cx="7471533" cy="287287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b="1" dirty="0">
                <a:solidFill>
                  <a:schemeClr val="tx1"/>
                </a:solidFill>
              </a:rPr>
              <a:t>Finalizar</a:t>
            </a:r>
            <a:endParaRPr lang="es-MX" sz="1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34639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ángulo 12"/>
          <p:cNvSpPr/>
          <p:nvPr/>
        </p:nvSpPr>
        <p:spPr>
          <a:xfrm>
            <a:off x="412069" y="2056418"/>
            <a:ext cx="11285449" cy="464067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" name="Rectángulo 6"/>
          <p:cNvSpPr/>
          <p:nvPr/>
        </p:nvSpPr>
        <p:spPr bwMode="ltGray">
          <a:xfrm>
            <a:off x="412069" y="714252"/>
            <a:ext cx="11285449" cy="134216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3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Rectángulo 9"/>
          <p:cNvSpPr/>
          <p:nvPr/>
        </p:nvSpPr>
        <p:spPr bwMode="ltGray">
          <a:xfrm>
            <a:off x="412069" y="714251"/>
            <a:ext cx="11285449" cy="1342167"/>
          </a:xfrm>
          <a:prstGeom prst="rect">
            <a:avLst/>
          </a:prstGeom>
          <a:solidFill>
            <a:srgbClr val="DEDEDE"/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3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0" y="0"/>
            <a:ext cx="12192000" cy="58082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b="1" dirty="0">
                <a:solidFill>
                  <a:schemeClr val="tx1"/>
                </a:solidFill>
              </a:rPr>
              <a:t>Pantalla </a:t>
            </a:r>
            <a:r>
              <a:rPr lang="es-MX" sz="2800" b="1" dirty="0">
                <a:solidFill>
                  <a:schemeClr val="tx1"/>
                </a:solidFill>
              </a:rPr>
              <a:t>#9- Avance de Sugerencia Factible (Analista)</a:t>
            </a: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3194" y1="45370" x2="23194" y2="45370"/>
                        <a14:foregroundMark x1="28333" y1="51481" x2="28333" y2="51481"/>
                        <a14:foregroundMark x1="53472" y1="50741" x2="53472" y2="50741"/>
                        <a14:foregroundMark x1="63889" y1="51111" x2="63889" y2="51111"/>
                        <a14:foregroundMark x1="73750" y1="51481" x2="73750" y2="51481"/>
                        <a14:foregroundMark x1="74306" y1="32593" x2="74306" y2="32593"/>
                        <a14:foregroundMark x1="25694" y1="68333" x2="25694" y2="68333"/>
                        <a14:foregroundMark x1="52917" y1="41111" x2="52917" y2="41111"/>
                        <a14:foregroundMark x1="57361" y1="39815" x2="57361" y2="39815"/>
                        <a14:foregroundMark x1="61111" y1="39259" x2="61111" y2="39259"/>
                        <a14:foregroundMark x1="65139" y1="39074" x2="65139" y2="39074"/>
                        <a14:foregroundMark x1="69306" y1="38148" x2="69306" y2="38148"/>
                        <a14:foregroundMark x1="72639" y1="49259" x2="72639" y2="49259"/>
                        <a14:foregroundMark x1="81389" y1="56296" x2="81389" y2="56296"/>
                        <a14:foregroundMark x1="80694" y1="55741" x2="80694" y2="55741"/>
                        <a14:foregroundMark x1="79583" y1="56111" x2="79583" y2="56111"/>
                        <a14:backgroundMark x1="58194" y1="39074" x2="58194" y2="39074"/>
                        <a14:backgroundMark x1="69861" y1="39630" x2="69861" y2="39630"/>
                        <a14:backgroundMark x1="65972" y1="39074" x2="65972" y2="39074"/>
                        <a14:backgroundMark x1="76250" y1="49630" x2="76250" y2="496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685" t="27119" r="16285" b="27478"/>
          <a:stretch/>
        </p:blipFill>
        <p:spPr>
          <a:xfrm>
            <a:off x="838862" y="1019575"/>
            <a:ext cx="1482920" cy="731520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5463" b="51019" l="26094" r="61797">
                        <a14:foregroundMark x1="33620" y1="23704" x2="33620" y2="23704"/>
                        <a14:foregroundMark x1="30208" y1="23241" x2="30208" y2="23241"/>
                        <a14:foregroundMark x1="30859" y1="41574" x2="30859" y2="41574"/>
                        <a14:foregroundMark x1="40443" y1="41157" x2="40443" y2="41157"/>
                        <a14:foregroundMark x1="51302" y1="43194" x2="51302" y2="43194"/>
                        <a14:foregroundMark x1="27786" y1="34120" x2="27786" y2="34120"/>
                        <a14:foregroundMark x1="30443" y1="35185" x2="30443" y2="35185"/>
                        <a14:foregroundMark x1="33307" y1="34769" x2="33307" y2="34769"/>
                        <a14:foregroundMark x1="33255" y1="32083" x2="33255" y2="32083"/>
                        <a14:foregroundMark x1="34609" y1="34815" x2="34609" y2="34815"/>
                        <a14:foregroundMark x1="37474" y1="34769" x2="37474" y2="34769"/>
                        <a14:foregroundMark x1="40495" y1="34583" x2="40495" y2="34583"/>
                        <a14:foregroundMark x1="42969" y1="34120" x2="42969" y2="34120"/>
                        <a14:foregroundMark x1="44193" y1="34537" x2="44193" y2="34537"/>
                        <a14:foregroundMark x1="45990" y1="35231" x2="45990" y2="35231"/>
                        <a14:foregroundMark x1="48880" y1="34120" x2="48880" y2="34120"/>
                        <a14:foregroundMark x1="51719" y1="33611" x2="51719" y2="33611"/>
                        <a14:foregroundMark x1="53359" y1="34444" x2="53359" y2="34444"/>
                        <a14:foregroundMark x1="53411" y1="32269" x2="53411" y2="32269"/>
                        <a14:foregroundMark x1="54688" y1="34861" x2="54688" y2="34861"/>
                        <a14:foregroundMark x1="57214" y1="34167" x2="57214" y2="34167"/>
                        <a14:foregroundMark x1="61328" y1="34074" x2="61328" y2="34074"/>
                        <a14:backgroundMark x1="31380" y1="34444" x2="31380" y2="34444"/>
                        <a14:backgroundMark x1="39635" y1="36111" x2="39635" y2="36111"/>
                        <a14:backgroundMark x1="60495" y1="36019" x2="60495" y2="36019"/>
                      </a14:backgroundRemoval>
                    </a14:imgEffect>
                  </a14:imgLayer>
                </a14:imgProps>
              </a:ext>
            </a:extLst>
          </a:blip>
          <a:srcRect l="25795" t="15054" r="38045" b="48968"/>
          <a:stretch/>
        </p:blipFill>
        <p:spPr>
          <a:xfrm>
            <a:off x="9712515" y="1043786"/>
            <a:ext cx="1220526" cy="683098"/>
          </a:xfrm>
          <a:prstGeom prst="rect">
            <a:avLst/>
          </a:prstGeom>
        </p:spPr>
      </p:pic>
      <p:sp>
        <p:nvSpPr>
          <p:cNvPr id="12" name="CuadroTexto 11"/>
          <p:cNvSpPr txBox="1"/>
          <p:nvPr/>
        </p:nvSpPr>
        <p:spPr>
          <a:xfrm>
            <a:off x="3060447" y="1092946"/>
            <a:ext cx="59886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3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Sistema de Sugerencias de Mejora</a:t>
            </a:r>
          </a:p>
        </p:txBody>
      </p:sp>
      <p:sp>
        <p:nvSpPr>
          <p:cNvPr id="4" name="Rectángulo 3"/>
          <p:cNvSpPr/>
          <p:nvPr/>
        </p:nvSpPr>
        <p:spPr>
          <a:xfrm>
            <a:off x="412069" y="714252"/>
            <a:ext cx="11285449" cy="5982845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9" name="CuadroTexto 48"/>
          <p:cNvSpPr txBox="1"/>
          <p:nvPr/>
        </p:nvSpPr>
        <p:spPr>
          <a:xfrm>
            <a:off x="708865" y="2610942"/>
            <a:ext cx="13801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Plan de Trabajo:</a:t>
            </a:r>
          </a:p>
        </p:txBody>
      </p:sp>
      <p:sp>
        <p:nvSpPr>
          <p:cNvPr id="68" name="Rectángulo redondeado 67"/>
          <p:cNvSpPr/>
          <p:nvPr/>
        </p:nvSpPr>
        <p:spPr>
          <a:xfrm>
            <a:off x="653364" y="2218741"/>
            <a:ext cx="10667779" cy="287287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b="1" dirty="0"/>
              <a:t>Plan de Actividades Sugerencia PLA-006-2020</a:t>
            </a:r>
          </a:p>
        </p:txBody>
      </p:sp>
      <p:sp>
        <p:nvSpPr>
          <p:cNvPr id="69" name="Rectángulo 68"/>
          <p:cNvSpPr/>
          <p:nvPr/>
        </p:nvSpPr>
        <p:spPr>
          <a:xfrm>
            <a:off x="657368" y="2884918"/>
            <a:ext cx="10663775" cy="253086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s-MX" sz="5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0" name="Rectángulo 69"/>
          <p:cNvSpPr/>
          <p:nvPr/>
        </p:nvSpPr>
        <p:spPr>
          <a:xfrm>
            <a:off x="11205077" y="2884918"/>
            <a:ext cx="115295" cy="252000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1" name="Rectángulo 70"/>
          <p:cNvSpPr/>
          <p:nvPr/>
        </p:nvSpPr>
        <p:spPr>
          <a:xfrm>
            <a:off x="11205077" y="2910022"/>
            <a:ext cx="115295" cy="82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2" name="Rectángulo redondeado 71"/>
          <p:cNvSpPr/>
          <p:nvPr/>
        </p:nvSpPr>
        <p:spPr>
          <a:xfrm>
            <a:off x="662650" y="5573525"/>
            <a:ext cx="7471533" cy="287287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b="1" dirty="0">
                <a:solidFill>
                  <a:schemeClr val="tx1"/>
                </a:solidFill>
              </a:rPr>
              <a:t>Finalizar</a:t>
            </a:r>
            <a:endParaRPr lang="es-MX" sz="1400" b="1" dirty="0">
              <a:solidFill>
                <a:schemeClr val="tx1"/>
              </a:solidFill>
            </a:endParaRPr>
          </a:p>
        </p:txBody>
      </p:sp>
      <p:pic>
        <p:nvPicPr>
          <p:cNvPr id="14" name="Imagen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0947" y="2899684"/>
            <a:ext cx="10503104" cy="2491784"/>
          </a:xfrm>
          <a:prstGeom prst="rect">
            <a:avLst/>
          </a:prstGeom>
        </p:spPr>
      </p:pic>
      <p:grpSp>
        <p:nvGrpSpPr>
          <p:cNvPr id="50" name="Grupo 49"/>
          <p:cNvGrpSpPr/>
          <p:nvPr/>
        </p:nvGrpSpPr>
        <p:grpSpPr>
          <a:xfrm>
            <a:off x="10967877" y="3155333"/>
            <a:ext cx="180000" cy="180000"/>
            <a:chOff x="2246243" y="2387928"/>
            <a:chExt cx="218662" cy="214614"/>
          </a:xfrm>
        </p:grpSpPr>
        <p:sp>
          <p:nvSpPr>
            <p:cNvPr id="56" name="Rectángulo redondeado 55"/>
            <p:cNvSpPr/>
            <p:nvPr/>
          </p:nvSpPr>
          <p:spPr>
            <a:xfrm>
              <a:off x="2246243" y="2387928"/>
              <a:ext cx="218662" cy="214614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sz="1200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57" name="Triángulo isósceles 56"/>
            <p:cNvSpPr/>
            <p:nvPr/>
          </p:nvSpPr>
          <p:spPr>
            <a:xfrm flipV="1">
              <a:off x="2289632" y="2446226"/>
              <a:ext cx="144000" cy="108000"/>
            </a:xfrm>
            <a:prstGeom prst="triangle">
              <a:avLst>
                <a:gd name="adj" fmla="val 48487"/>
              </a:avLst>
            </a:pr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58" name="Grupo 57"/>
          <p:cNvGrpSpPr/>
          <p:nvPr/>
        </p:nvGrpSpPr>
        <p:grpSpPr>
          <a:xfrm>
            <a:off x="10962361" y="3377325"/>
            <a:ext cx="180000" cy="180000"/>
            <a:chOff x="2246243" y="2387928"/>
            <a:chExt cx="218662" cy="214614"/>
          </a:xfrm>
        </p:grpSpPr>
        <p:sp>
          <p:nvSpPr>
            <p:cNvPr id="59" name="Rectángulo redondeado 58"/>
            <p:cNvSpPr/>
            <p:nvPr/>
          </p:nvSpPr>
          <p:spPr>
            <a:xfrm>
              <a:off x="2246243" y="2387928"/>
              <a:ext cx="218662" cy="214614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sz="1200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60" name="Triángulo isósceles 59"/>
            <p:cNvSpPr/>
            <p:nvPr/>
          </p:nvSpPr>
          <p:spPr>
            <a:xfrm flipV="1">
              <a:off x="2289632" y="2446226"/>
              <a:ext cx="144000" cy="108000"/>
            </a:xfrm>
            <a:prstGeom prst="triangle">
              <a:avLst>
                <a:gd name="adj" fmla="val 48487"/>
              </a:avLst>
            </a:pr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61" name="Grupo 60"/>
          <p:cNvGrpSpPr/>
          <p:nvPr/>
        </p:nvGrpSpPr>
        <p:grpSpPr>
          <a:xfrm>
            <a:off x="10965591" y="3597511"/>
            <a:ext cx="180000" cy="180000"/>
            <a:chOff x="2246243" y="2387928"/>
            <a:chExt cx="218662" cy="214614"/>
          </a:xfrm>
        </p:grpSpPr>
        <p:sp>
          <p:nvSpPr>
            <p:cNvPr id="62" name="Rectángulo redondeado 61"/>
            <p:cNvSpPr/>
            <p:nvPr/>
          </p:nvSpPr>
          <p:spPr>
            <a:xfrm>
              <a:off x="2246243" y="2387928"/>
              <a:ext cx="218662" cy="214614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sz="1200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63" name="Triángulo isósceles 62"/>
            <p:cNvSpPr/>
            <p:nvPr/>
          </p:nvSpPr>
          <p:spPr>
            <a:xfrm flipV="1">
              <a:off x="2289632" y="2446226"/>
              <a:ext cx="144000" cy="108000"/>
            </a:xfrm>
            <a:prstGeom prst="triangle">
              <a:avLst>
                <a:gd name="adj" fmla="val 48487"/>
              </a:avLst>
            </a:pr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64" name="Grupo 63"/>
          <p:cNvGrpSpPr/>
          <p:nvPr/>
        </p:nvGrpSpPr>
        <p:grpSpPr>
          <a:xfrm>
            <a:off x="10962361" y="3828212"/>
            <a:ext cx="180000" cy="180000"/>
            <a:chOff x="2246243" y="2387928"/>
            <a:chExt cx="218662" cy="214614"/>
          </a:xfrm>
        </p:grpSpPr>
        <p:sp>
          <p:nvSpPr>
            <p:cNvPr id="65" name="Rectángulo redondeado 64"/>
            <p:cNvSpPr/>
            <p:nvPr/>
          </p:nvSpPr>
          <p:spPr>
            <a:xfrm>
              <a:off x="2246243" y="2387928"/>
              <a:ext cx="218662" cy="214614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sz="1200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66" name="Triángulo isósceles 65"/>
            <p:cNvSpPr/>
            <p:nvPr/>
          </p:nvSpPr>
          <p:spPr>
            <a:xfrm flipV="1">
              <a:off x="2289632" y="2446226"/>
              <a:ext cx="144000" cy="108000"/>
            </a:xfrm>
            <a:prstGeom prst="triangle">
              <a:avLst>
                <a:gd name="adj" fmla="val 48487"/>
              </a:avLst>
            </a:pr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cxnSp>
        <p:nvCxnSpPr>
          <p:cNvPr id="16" name="Conector recto de flecha 15"/>
          <p:cNvCxnSpPr/>
          <p:nvPr/>
        </p:nvCxnSpPr>
        <p:spPr>
          <a:xfrm flipV="1">
            <a:off x="9396549" y="3877108"/>
            <a:ext cx="1027611" cy="198370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uadroTexto 20"/>
          <p:cNvSpPr txBox="1"/>
          <p:nvPr/>
        </p:nvSpPr>
        <p:spPr>
          <a:xfrm>
            <a:off x="8360228" y="5860812"/>
            <a:ext cx="23387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Celda de Opción única:</a:t>
            </a:r>
          </a:p>
          <a:p>
            <a:r>
              <a:rPr lang="es-ES" dirty="0"/>
              <a:t>25%, 50%, 75%,100%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4255839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ángulo 12"/>
          <p:cNvSpPr/>
          <p:nvPr/>
        </p:nvSpPr>
        <p:spPr>
          <a:xfrm>
            <a:off x="412069" y="2056418"/>
            <a:ext cx="11285449" cy="464067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" name="Rectángulo 6"/>
          <p:cNvSpPr/>
          <p:nvPr/>
        </p:nvSpPr>
        <p:spPr bwMode="ltGray">
          <a:xfrm>
            <a:off x="412069" y="714252"/>
            <a:ext cx="11285449" cy="134216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3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Rectángulo 9"/>
          <p:cNvSpPr/>
          <p:nvPr/>
        </p:nvSpPr>
        <p:spPr bwMode="ltGray">
          <a:xfrm>
            <a:off x="412069" y="714251"/>
            <a:ext cx="11285449" cy="1342167"/>
          </a:xfrm>
          <a:prstGeom prst="rect">
            <a:avLst/>
          </a:prstGeom>
          <a:solidFill>
            <a:srgbClr val="DEDEDE"/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3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0" y="0"/>
            <a:ext cx="12192000" cy="58082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b="1" dirty="0">
                <a:solidFill>
                  <a:schemeClr val="tx1"/>
                </a:solidFill>
              </a:rPr>
              <a:t>Pantalla </a:t>
            </a:r>
            <a:r>
              <a:rPr lang="es-MX" sz="2800" b="1" dirty="0">
                <a:solidFill>
                  <a:schemeClr val="tx1"/>
                </a:solidFill>
              </a:rPr>
              <a:t>#18- Impactos de Sugerencias (Analista de Factibilidad)</a:t>
            </a: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3194" y1="45370" x2="23194" y2="45370"/>
                        <a14:foregroundMark x1="28333" y1="51481" x2="28333" y2="51481"/>
                        <a14:foregroundMark x1="53472" y1="50741" x2="53472" y2="50741"/>
                        <a14:foregroundMark x1="63889" y1="51111" x2="63889" y2="51111"/>
                        <a14:foregroundMark x1="73750" y1="51481" x2="73750" y2="51481"/>
                        <a14:foregroundMark x1="74306" y1="32593" x2="74306" y2="32593"/>
                        <a14:foregroundMark x1="25694" y1="68333" x2="25694" y2="68333"/>
                        <a14:foregroundMark x1="52917" y1="41111" x2="52917" y2="41111"/>
                        <a14:foregroundMark x1="57361" y1="39815" x2="57361" y2="39815"/>
                        <a14:foregroundMark x1="61111" y1="39259" x2="61111" y2="39259"/>
                        <a14:foregroundMark x1="65139" y1="39074" x2="65139" y2="39074"/>
                        <a14:foregroundMark x1="69306" y1="38148" x2="69306" y2="38148"/>
                        <a14:foregroundMark x1="72639" y1="49259" x2="72639" y2="49259"/>
                        <a14:foregroundMark x1="81389" y1="56296" x2="81389" y2="56296"/>
                        <a14:foregroundMark x1="80694" y1="55741" x2="80694" y2="55741"/>
                        <a14:foregroundMark x1="79583" y1="56111" x2="79583" y2="56111"/>
                        <a14:backgroundMark x1="58194" y1="39074" x2="58194" y2="39074"/>
                        <a14:backgroundMark x1="69861" y1="39630" x2="69861" y2="39630"/>
                        <a14:backgroundMark x1="65972" y1="39074" x2="65972" y2="39074"/>
                        <a14:backgroundMark x1="76250" y1="49630" x2="76250" y2="496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685" t="27119" r="16285" b="27478"/>
          <a:stretch/>
        </p:blipFill>
        <p:spPr>
          <a:xfrm>
            <a:off x="838862" y="1019575"/>
            <a:ext cx="1482920" cy="731520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5463" b="51019" l="26094" r="61797">
                        <a14:foregroundMark x1="33620" y1="23704" x2="33620" y2="23704"/>
                        <a14:foregroundMark x1="30208" y1="23241" x2="30208" y2="23241"/>
                        <a14:foregroundMark x1="30859" y1="41574" x2="30859" y2="41574"/>
                        <a14:foregroundMark x1="40443" y1="41157" x2="40443" y2="41157"/>
                        <a14:foregroundMark x1="51302" y1="43194" x2="51302" y2="43194"/>
                        <a14:foregroundMark x1="27786" y1="34120" x2="27786" y2="34120"/>
                        <a14:foregroundMark x1="30443" y1="35185" x2="30443" y2="35185"/>
                        <a14:foregroundMark x1="33307" y1="34769" x2="33307" y2="34769"/>
                        <a14:foregroundMark x1="33255" y1="32083" x2="33255" y2="32083"/>
                        <a14:foregroundMark x1="34609" y1="34815" x2="34609" y2="34815"/>
                        <a14:foregroundMark x1="37474" y1="34769" x2="37474" y2="34769"/>
                        <a14:foregroundMark x1="40495" y1="34583" x2="40495" y2="34583"/>
                        <a14:foregroundMark x1="42969" y1="34120" x2="42969" y2="34120"/>
                        <a14:foregroundMark x1="44193" y1="34537" x2="44193" y2="34537"/>
                        <a14:foregroundMark x1="45990" y1="35231" x2="45990" y2="35231"/>
                        <a14:foregroundMark x1="48880" y1="34120" x2="48880" y2="34120"/>
                        <a14:foregroundMark x1="51719" y1="33611" x2="51719" y2="33611"/>
                        <a14:foregroundMark x1="53359" y1="34444" x2="53359" y2="34444"/>
                        <a14:foregroundMark x1="53411" y1="32269" x2="53411" y2="32269"/>
                        <a14:foregroundMark x1="54688" y1="34861" x2="54688" y2="34861"/>
                        <a14:foregroundMark x1="57214" y1="34167" x2="57214" y2="34167"/>
                        <a14:foregroundMark x1="61328" y1="34074" x2="61328" y2="34074"/>
                        <a14:backgroundMark x1="31380" y1="34444" x2="31380" y2="34444"/>
                        <a14:backgroundMark x1="39635" y1="36111" x2="39635" y2="36111"/>
                        <a14:backgroundMark x1="60495" y1="36019" x2="60495" y2="36019"/>
                      </a14:backgroundRemoval>
                    </a14:imgEffect>
                  </a14:imgLayer>
                </a14:imgProps>
              </a:ext>
            </a:extLst>
          </a:blip>
          <a:srcRect l="25795" t="15054" r="38045" b="48968"/>
          <a:stretch/>
        </p:blipFill>
        <p:spPr>
          <a:xfrm>
            <a:off x="9712515" y="1043786"/>
            <a:ext cx="1220526" cy="683098"/>
          </a:xfrm>
          <a:prstGeom prst="rect">
            <a:avLst/>
          </a:prstGeom>
        </p:spPr>
      </p:pic>
      <p:sp>
        <p:nvSpPr>
          <p:cNvPr id="12" name="CuadroTexto 11"/>
          <p:cNvSpPr txBox="1"/>
          <p:nvPr/>
        </p:nvSpPr>
        <p:spPr>
          <a:xfrm>
            <a:off x="3060447" y="1092946"/>
            <a:ext cx="59886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3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Sistema de Sugerencias de Mejora</a:t>
            </a:r>
          </a:p>
        </p:txBody>
      </p:sp>
      <p:sp>
        <p:nvSpPr>
          <p:cNvPr id="27" name="Rectángulo 26"/>
          <p:cNvSpPr/>
          <p:nvPr/>
        </p:nvSpPr>
        <p:spPr>
          <a:xfrm>
            <a:off x="11561197" y="2056417"/>
            <a:ext cx="115295" cy="461075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9" name="Rectángulo 28"/>
          <p:cNvSpPr/>
          <p:nvPr/>
        </p:nvSpPr>
        <p:spPr>
          <a:xfrm>
            <a:off x="11561197" y="2137460"/>
            <a:ext cx="115295" cy="2124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/>
          <p:cNvSpPr/>
          <p:nvPr/>
        </p:nvSpPr>
        <p:spPr>
          <a:xfrm>
            <a:off x="412069" y="714252"/>
            <a:ext cx="11285449" cy="5982845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36" name="Grupo 35">
            <a:extLst>
              <a:ext uri="{FF2B5EF4-FFF2-40B4-BE49-F238E27FC236}">
                <a16:creationId xmlns:a16="http://schemas.microsoft.com/office/drawing/2014/main" id="{890F0573-B9DE-4762-8EB3-8633A4B4B1B2}"/>
              </a:ext>
            </a:extLst>
          </p:cNvPr>
          <p:cNvGrpSpPr/>
          <p:nvPr/>
        </p:nvGrpSpPr>
        <p:grpSpPr>
          <a:xfrm>
            <a:off x="661601" y="6194779"/>
            <a:ext cx="3678427" cy="287287"/>
            <a:chOff x="674786" y="6270532"/>
            <a:chExt cx="3678427" cy="287287"/>
          </a:xfrm>
        </p:grpSpPr>
        <p:sp>
          <p:nvSpPr>
            <p:cNvPr id="38" name="Rectángulo redondeado 22">
              <a:extLst>
                <a:ext uri="{FF2B5EF4-FFF2-40B4-BE49-F238E27FC236}">
                  <a16:creationId xmlns:a16="http://schemas.microsoft.com/office/drawing/2014/main" id="{2B4AA428-9E9D-4339-BD06-57AF50F7FDE7}"/>
                </a:ext>
              </a:extLst>
            </p:cNvPr>
            <p:cNvSpPr/>
            <p:nvPr/>
          </p:nvSpPr>
          <p:spPr>
            <a:xfrm>
              <a:off x="674786" y="6270532"/>
              <a:ext cx="3678427" cy="287287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400" b="1" dirty="0">
                  <a:solidFill>
                    <a:schemeClr val="tx1"/>
                  </a:solidFill>
                </a:rPr>
                <a:t>Atrás</a:t>
              </a:r>
              <a:endParaRPr lang="es-MX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43" name="Flecha derecha 23">
              <a:extLst>
                <a:ext uri="{FF2B5EF4-FFF2-40B4-BE49-F238E27FC236}">
                  <a16:creationId xmlns:a16="http://schemas.microsoft.com/office/drawing/2014/main" id="{A0EE36F6-4499-40F0-821F-E49372BEC52C}"/>
                </a:ext>
              </a:extLst>
            </p:cNvPr>
            <p:cNvSpPr/>
            <p:nvPr/>
          </p:nvSpPr>
          <p:spPr>
            <a:xfrm flipH="1">
              <a:off x="1919061" y="6314076"/>
              <a:ext cx="288000" cy="216000"/>
            </a:xfrm>
            <a:prstGeom prst="rightArrow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18" name="Rectángulo redondeado 15">
            <a:extLst>
              <a:ext uri="{FF2B5EF4-FFF2-40B4-BE49-F238E27FC236}">
                <a16:creationId xmlns:a16="http://schemas.microsoft.com/office/drawing/2014/main" id="{E65D0FD6-95C6-4799-8476-6CC229BA2CE8}"/>
              </a:ext>
            </a:extLst>
          </p:cNvPr>
          <p:cNvSpPr/>
          <p:nvPr/>
        </p:nvSpPr>
        <p:spPr>
          <a:xfrm>
            <a:off x="657368" y="2216134"/>
            <a:ext cx="10571113" cy="287287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b="1" dirty="0"/>
              <a:t>Concentrado de Impactos de Sugerencias</a:t>
            </a:r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67F0FCE1-62D9-45C5-AD39-93218737EA89}"/>
              </a:ext>
            </a:extLst>
          </p:cNvPr>
          <p:cNvSpPr/>
          <p:nvPr/>
        </p:nvSpPr>
        <p:spPr>
          <a:xfrm>
            <a:off x="657368" y="2586221"/>
            <a:ext cx="10571113" cy="3504638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s-MX" sz="1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FCBECD65-56B6-4942-B02B-D6FAE7FCB432}"/>
              </a:ext>
            </a:extLst>
          </p:cNvPr>
          <p:cNvSpPr/>
          <p:nvPr/>
        </p:nvSpPr>
        <p:spPr>
          <a:xfrm>
            <a:off x="10655374" y="2691845"/>
            <a:ext cx="563181" cy="164949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b="1" dirty="0">
                <a:solidFill>
                  <a:schemeClr val="tx1"/>
                </a:solidFill>
              </a:rPr>
              <a:t>Finalizar</a:t>
            </a: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245237EF-3285-D468-FED7-0022521F1E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1292" y="2599940"/>
            <a:ext cx="9998124" cy="2757688"/>
          </a:xfrm>
          <a:prstGeom prst="rect">
            <a:avLst/>
          </a:prstGeom>
        </p:spPr>
      </p:pic>
      <p:sp>
        <p:nvSpPr>
          <p:cNvPr id="2" name="Bocadillo: rectángulo con esquinas redondeadas 1">
            <a:extLst>
              <a:ext uri="{FF2B5EF4-FFF2-40B4-BE49-F238E27FC236}">
                <a16:creationId xmlns:a16="http://schemas.microsoft.com/office/drawing/2014/main" id="{EB81F52D-20F8-4A84-BF1F-EC4F1053D731}"/>
              </a:ext>
            </a:extLst>
          </p:cNvPr>
          <p:cNvSpPr/>
          <p:nvPr/>
        </p:nvSpPr>
        <p:spPr>
          <a:xfrm>
            <a:off x="8924500" y="1611072"/>
            <a:ext cx="1841670" cy="731520"/>
          </a:xfrm>
          <a:prstGeom prst="wedgeRoundRectCallout">
            <a:avLst>
              <a:gd name="adj1" fmla="val 46607"/>
              <a:gd name="adj2" fmla="val 94400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100" dirty="0"/>
              <a:t>Con este botón el Analista termina la medición y se retira la sugerencia de esta ventana</a:t>
            </a:r>
          </a:p>
        </p:txBody>
      </p:sp>
      <p:sp>
        <p:nvSpPr>
          <p:cNvPr id="14" name="Rectángulo: esquinas redondeadas 13">
            <a:extLst>
              <a:ext uri="{FF2B5EF4-FFF2-40B4-BE49-F238E27FC236}">
                <a16:creationId xmlns:a16="http://schemas.microsoft.com/office/drawing/2014/main" id="{872044D0-2B3A-2E01-9356-56DAD68FE9EC}"/>
              </a:ext>
            </a:extLst>
          </p:cNvPr>
          <p:cNvSpPr/>
          <p:nvPr/>
        </p:nvSpPr>
        <p:spPr>
          <a:xfrm>
            <a:off x="10655374" y="2872095"/>
            <a:ext cx="563181" cy="164949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b="1" dirty="0">
                <a:solidFill>
                  <a:schemeClr val="tx1"/>
                </a:solidFill>
              </a:rPr>
              <a:t>Finalizar</a:t>
            </a:r>
          </a:p>
        </p:txBody>
      </p:sp>
      <p:sp>
        <p:nvSpPr>
          <p:cNvPr id="15" name="Rectángulo: esquinas redondeadas 14">
            <a:extLst>
              <a:ext uri="{FF2B5EF4-FFF2-40B4-BE49-F238E27FC236}">
                <a16:creationId xmlns:a16="http://schemas.microsoft.com/office/drawing/2014/main" id="{64F9DE4F-EE1C-E4B4-4C54-311FF679757F}"/>
              </a:ext>
            </a:extLst>
          </p:cNvPr>
          <p:cNvSpPr/>
          <p:nvPr/>
        </p:nvSpPr>
        <p:spPr>
          <a:xfrm>
            <a:off x="10655374" y="3051863"/>
            <a:ext cx="563181" cy="164949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b="1" dirty="0">
                <a:solidFill>
                  <a:schemeClr val="tx1"/>
                </a:solidFill>
              </a:rPr>
              <a:t>Finalizar</a:t>
            </a:r>
          </a:p>
        </p:txBody>
      </p:sp>
      <p:sp>
        <p:nvSpPr>
          <p:cNvPr id="16" name="Rectángulo: esquinas redondeadas 15">
            <a:extLst>
              <a:ext uri="{FF2B5EF4-FFF2-40B4-BE49-F238E27FC236}">
                <a16:creationId xmlns:a16="http://schemas.microsoft.com/office/drawing/2014/main" id="{7459BD3C-63B9-5A6A-4C12-B5A4CD557F6C}"/>
              </a:ext>
            </a:extLst>
          </p:cNvPr>
          <p:cNvSpPr/>
          <p:nvPr/>
        </p:nvSpPr>
        <p:spPr>
          <a:xfrm>
            <a:off x="10655374" y="3232113"/>
            <a:ext cx="563181" cy="164949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b="1" dirty="0">
                <a:solidFill>
                  <a:schemeClr val="tx1"/>
                </a:solidFill>
              </a:rPr>
              <a:t>Finalizar</a:t>
            </a:r>
          </a:p>
        </p:txBody>
      </p:sp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FB1601E1-D22C-49A7-628D-B3FBEC357302}"/>
              </a:ext>
            </a:extLst>
          </p:cNvPr>
          <p:cNvSpPr/>
          <p:nvPr/>
        </p:nvSpPr>
        <p:spPr>
          <a:xfrm>
            <a:off x="10655374" y="3406419"/>
            <a:ext cx="563181" cy="164949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b="1" dirty="0">
                <a:solidFill>
                  <a:schemeClr val="tx1"/>
                </a:solidFill>
              </a:rPr>
              <a:t>Finalizar</a:t>
            </a:r>
          </a:p>
        </p:txBody>
      </p:sp>
      <p:sp>
        <p:nvSpPr>
          <p:cNvPr id="19" name="Rectángulo: esquinas redondeadas 18">
            <a:extLst>
              <a:ext uri="{FF2B5EF4-FFF2-40B4-BE49-F238E27FC236}">
                <a16:creationId xmlns:a16="http://schemas.microsoft.com/office/drawing/2014/main" id="{83E46AAA-F7F3-2165-67B7-E28BD6A6408F}"/>
              </a:ext>
            </a:extLst>
          </p:cNvPr>
          <p:cNvSpPr/>
          <p:nvPr/>
        </p:nvSpPr>
        <p:spPr>
          <a:xfrm>
            <a:off x="10655374" y="3586445"/>
            <a:ext cx="563181" cy="164949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b="1" dirty="0">
                <a:solidFill>
                  <a:schemeClr val="tx1"/>
                </a:solidFill>
              </a:rPr>
              <a:t>Finalizar</a:t>
            </a:r>
          </a:p>
        </p:txBody>
      </p:sp>
    </p:spTree>
    <p:extLst>
      <p:ext uri="{BB962C8B-B14F-4D97-AF65-F5344CB8AC3E}">
        <p14:creationId xmlns:p14="http://schemas.microsoft.com/office/powerpoint/2010/main" val="18415691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/>
        </p:nvSpPr>
        <p:spPr>
          <a:xfrm>
            <a:off x="0" y="0"/>
            <a:ext cx="12192000" cy="58082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800" b="1" dirty="0">
                <a:solidFill>
                  <a:schemeClr val="tx1"/>
                </a:solidFill>
              </a:rPr>
              <a:t>NOTAS</a:t>
            </a:r>
          </a:p>
        </p:txBody>
      </p:sp>
      <p:sp>
        <p:nvSpPr>
          <p:cNvPr id="4" name="Rectángulo 3"/>
          <p:cNvSpPr/>
          <p:nvPr/>
        </p:nvSpPr>
        <p:spPr>
          <a:xfrm>
            <a:off x="412069" y="714252"/>
            <a:ext cx="11285449" cy="5982845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/>
          <p:cNvSpPr txBox="1"/>
          <p:nvPr/>
        </p:nvSpPr>
        <p:spPr>
          <a:xfrm>
            <a:off x="791154" y="1021742"/>
            <a:ext cx="8697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b="1" dirty="0"/>
              <a:t>* El estatus va cambiando en automático conforme se avanza en el flujo de la Sugerencia.</a:t>
            </a:r>
          </a:p>
        </p:txBody>
      </p:sp>
      <p:sp>
        <p:nvSpPr>
          <p:cNvPr id="18" name="CuadroTexto 17"/>
          <p:cNvSpPr txBox="1"/>
          <p:nvPr/>
        </p:nvSpPr>
        <p:spPr>
          <a:xfrm>
            <a:off x="791154" y="1579658"/>
            <a:ext cx="98573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b="1" dirty="0"/>
              <a:t>La “Fecha Compromiso” de la sugerencia la define el Analista de Factibilidad en su Pantalla y la </a:t>
            </a:r>
          </a:p>
          <a:p>
            <a:r>
              <a:rPr lang="es-MX" b="1" dirty="0"/>
              <a:t>“Fecha Real de Cierre” la ingresa Mejora Continua en la Pantalla de </a:t>
            </a:r>
            <a:r>
              <a:rPr lang="es-MX" b="1" dirty="0" err="1"/>
              <a:t>Vo</a:t>
            </a:r>
            <a:r>
              <a:rPr lang="es-MX" b="1" dirty="0"/>
              <a:t>. Bo. de cierre de la Sugerencia.</a:t>
            </a:r>
          </a:p>
        </p:txBody>
      </p:sp>
      <p:sp>
        <p:nvSpPr>
          <p:cNvPr id="7" name="CuadroTexto 6"/>
          <p:cNvSpPr txBox="1"/>
          <p:nvPr/>
        </p:nvSpPr>
        <p:spPr>
          <a:xfrm>
            <a:off x="791154" y="2225989"/>
            <a:ext cx="104352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b="1" dirty="0"/>
              <a:t>Poner la opción que cada cierto tiempo se pueda cambiar la imagen de pantalla del Ingreso a Plataforma</a:t>
            </a:r>
          </a:p>
        </p:txBody>
      </p:sp>
    </p:spTree>
    <p:extLst>
      <p:ext uri="{BB962C8B-B14F-4D97-AF65-F5344CB8AC3E}">
        <p14:creationId xmlns:p14="http://schemas.microsoft.com/office/powerpoint/2010/main" val="38017895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ángulo 12"/>
          <p:cNvSpPr/>
          <p:nvPr/>
        </p:nvSpPr>
        <p:spPr>
          <a:xfrm>
            <a:off x="412069" y="2056418"/>
            <a:ext cx="11285449" cy="464067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" name="Rectángulo 6"/>
          <p:cNvSpPr/>
          <p:nvPr/>
        </p:nvSpPr>
        <p:spPr bwMode="ltGray">
          <a:xfrm>
            <a:off x="412069" y="714252"/>
            <a:ext cx="11285449" cy="134216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3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Rectángulo 9"/>
          <p:cNvSpPr/>
          <p:nvPr/>
        </p:nvSpPr>
        <p:spPr bwMode="ltGray">
          <a:xfrm>
            <a:off x="412069" y="714251"/>
            <a:ext cx="11285449" cy="1342167"/>
          </a:xfrm>
          <a:prstGeom prst="rect">
            <a:avLst/>
          </a:prstGeom>
          <a:solidFill>
            <a:srgbClr val="DEDEDE"/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3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0" y="0"/>
            <a:ext cx="12192000" cy="58082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b="1" dirty="0">
                <a:solidFill>
                  <a:schemeClr val="tx1"/>
                </a:solidFill>
              </a:rPr>
              <a:t>Pantalla </a:t>
            </a:r>
            <a:r>
              <a:rPr lang="es-MX" sz="2800" b="1" dirty="0">
                <a:solidFill>
                  <a:schemeClr val="tx1"/>
                </a:solidFill>
              </a:rPr>
              <a:t>#2- Pantalla Principal (Mejora Continua)</a:t>
            </a: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3194" y1="45370" x2="23194" y2="45370"/>
                        <a14:foregroundMark x1="28333" y1="51481" x2="28333" y2="51481"/>
                        <a14:foregroundMark x1="53472" y1="50741" x2="53472" y2="50741"/>
                        <a14:foregroundMark x1="63889" y1="51111" x2="63889" y2="51111"/>
                        <a14:foregroundMark x1="73750" y1="51481" x2="73750" y2="51481"/>
                        <a14:foregroundMark x1="74306" y1="32593" x2="74306" y2="32593"/>
                        <a14:foregroundMark x1="25694" y1="68333" x2="25694" y2="68333"/>
                        <a14:foregroundMark x1="52917" y1="41111" x2="52917" y2="41111"/>
                        <a14:foregroundMark x1="57361" y1="39815" x2="57361" y2="39815"/>
                        <a14:foregroundMark x1="61111" y1="39259" x2="61111" y2="39259"/>
                        <a14:foregroundMark x1="65139" y1="39074" x2="65139" y2="39074"/>
                        <a14:foregroundMark x1="69306" y1="38148" x2="69306" y2="38148"/>
                        <a14:foregroundMark x1="72639" y1="49259" x2="72639" y2="49259"/>
                        <a14:foregroundMark x1="81389" y1="56296" x2="81389" y2="56296"/>
                        <a14:foregroundMark x1="80694" y1="55741" x2="80694" y2="55741"/>
                        <a14:foregroundMark x1="79583" y1="56111" x2="79583" y2="56111"/>
                        <a14:backgroundMark x1="58194" y1="39074" x2="58194" y2="39074"/>
                        <a14:backgroundMark x1="69861" y1="39630" x2="69861" y2="39630"/>
                        <a14:backgroundMark x1="65972" y1="39074" x2="65972" y2="39074"/>
                        <a14:backgroundMark x1="76250" y1="49630" x2="76250" y2="496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685" t="27119" r="16285" b="27478"/>
          <a:stretch/>
        </p:blipFill>
        <p:spPr>
          <a:xfrm>
            <a:off x="838862" y="1019575"/>
            <a:ext cx="1482920" cy="731520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5463" b="51019" l="26094" r="61797">
                        <a14:foregroundMark x1="33620" y1="23704" x2="33620" y2="23704"/>
                        <a14:foregroundMark x1="30208" y1="23241" x2="30208" y2="23241"/>
                        <a14:foregroundMark x1="30859" y1="41574" x2="30859" y2="41574"/>
                        <a14:foregroundMark x1="40443" y1="41157" x2="40443" y2="41157"/>
                        <a14:foregroundMark x1="51302" y1="43194" x2="51302" y2="43194"/>
                        <a14:foregroundMark x1="27786" y1="34120" x2="27786" y2="34120"/>
                        <a14:foregroundMark x1="30443" y1="35185" x2="30443" y2="35185"/>
                        <a14:foregroundMark x1="33307" y1="34769" x2="33307" y2="34769"/>
                        <a14:foregroundMark x1="33255" y1="32083" x2="33255" y2="32083"/>
                        <a14:foregroundMark x1="34609" y1="34815" x2="34609" y2="34815"/>
                        <a14:foregroundMark x1="37474" y1="34769" x2="37474" y2="34769"/>
                        <a14:foregroundMark x1="40495" y1="34583" x2="40495" y2="34583"/>
                        <a14:foregroundMark x1="42969" y1="34120" x2="42969" y2="34120"/>
                        <a14:foregroundMark x1="44193" y1="34537" x2="44193" y2="34537"/>
                        <a14:foregroundMark x1="45990" y1="35231" x2="45990" y2="35231"/>
                        <a14:foregroundMark x1="48880" y1="34120" x2="48880" y2="34120"/>
                        <a14:foregroundMark x1="51719" y1="33611" x2="51719" y2="33611"/>
                        <a14:foregroundMark x1="53359" y1="34444" x2="53359" y2="34444"/>
                        <a14:foregroundMark x1="53411" y1="32269" x2="53411" y2="32269"/>
                        <a14:foregroundMark x1="54688" y1="34861" x2="54688" y2="34861"/>
                        <a14:foregroundMark x1="57214" y1="34167" x2="57214" y2="34167"/>
                        <a14:foregroundMark x1="61328" y1="34074" x2="61328" y2="34074"/>
                        <a14:backgroundMark x1="31380" y1="34444" x2="31380" y2="34444"/>
                        <a14:backgroundMark x1="39635" y1="36111" x2="39635" y2="36111"/>
                        <a14:backgroundMark x1="60495" y1="36019" x2="60495" y2="36019"/>
                      </a14:backgroundRemoval>
                    </a14:imgEffect>
                  </a14:imgLayer>
                </a14:imgProps>
              </a:ext>
            </a:extLst>
          </a:blip>
          <a:srcRect l="25795" t="15054" r="38045" b="48968"/>
          <a:stretch/>
        </p:blipFill>
        <p:spPr>
          <a:xfrm>
            <a:off x="9712515" y="1043786"/>
            <a:ext cx="1220526" cy="683098"/>
          </a:xfrm>
          <a:prstGeom prst="rect">
            <a:avLst/>
          </a:prstGeom>
        </p:spPr>
      </p:pic>
      <p:sp>
        <p:nvSpPr>
          <p:cNvPr id="12" name="CuadroTexto 11"/>
          <p:cNvSpPr txBox="1"/>
          <p:nvPr/>
        </p:nvSpPr>
        <p:spPr>
          <a:xfrm>
            <a:off x="3060447" y="1092946"/>
            <a:ext cx="59886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3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Sistema de Sugerencias de Mejora</a:t>
            </a:r>
          </a:p>
        </p:txBody>
      </p:sp>
      <p:sp>
        <p:nvSpPr>
          <p:cNvPr id="27" name="Rectángulo 26"/>
          <p:cNvSpPr/>
          <p:nvPr/>
        </p:nvSpPr>
        <p:spPr>
          <a:xfrm>
            <a:off x="11561197" y="2056417"/>
            <a:ext cx="115295" cy="461075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9" name="Rectángulo 28"/>
          <p:cNvSpPr/>
          <p:nvPr/>
        </p:nvSpPr>
        <p:spPr>
          <a:xfrm>
            <a:off x="11561197" y="4497494"/>
            <a:ext cx="115295" cy="2124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/>
          <p:cNvSpPr/>
          <p:nvPr/>
        </p:nvSpPr>
        <p:spPr>
          <a:xfrm>
            <a:off x="412069" y="714252"/>
            <a:ext cx="11285449" cy="5982845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" name="Rectángulo 16"/>
          <p:cNvSpPr/>
          <p:nvPr/>
        </p:nvSpPr>
        <p:spPr>
          <a:xfrm>
            <a:off x="657368" y="4091517"/>
            <a:ext cx="10655066" cy="1999234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s-MX" sz="1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2" name="CuadroTexto 21"/>
          <p:cNvSpPr txBox="1"/>
          <p:nvPr/>
        </p:nvSpPr>
        <p:spPr>
          <a:xfrm>
            <a:off x="653761" y="3824855"/>
            <a:ext cx="44842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Implementación y Validación de Impactos de Sugerencias:</a:t>
            </a:r>
          </a:p>
        </p:txBody>
      </p:sp>
      <p:sp>
        <p:nvSpPr>
          <p:cNvPr id="25" name="Rectángulo redondeado 24"/>
          <p:cNvSpPr/>
          <p:nvPr/>
        </p:nvSpPr>
        <p:spPr>
          <a:xfrm>
            <a:off x="662471" y="2276449"/>
            <a:ext cx="10649963" cy="252000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b="1" dirty="0"/>
              <a:t>Ingresar al Concentrado de Sugerencias</a:t>
            </a:r>
            <a:endParaRPr lang="es-MX" sz="1400" b="1" dirty="0"/>
          </a:p>
        </p:txBody>
      </p:sp>
      <p:grpSp>
        <p:nvGrpSpPr>
          <p:cNvPr id="18" name="Grupo 17"/>
          <p:cNvGrpSpPr/>
          <p:nvPr/>
        </p:nvGrpSpPr>
        <p:grpSpPr>
          <a:xfrm>
            <a:off x="706016" y="4129377"/>
            <a:ext cx="10580295" cy="1941563"/>
            <a:chOff x="706016" y="3293494"/>
            <a:chExt cx="10580295" cy="1941563"/>
          </a:xfrm>
        </p:grpSpPr>
        <p:pic>
          <p:nvPicPr>
            <p:cNvPr id="14" name="Imagen 13"/>
            <p:cNvPicPr>
              <a:picLocks noChangeAspect="1"/>
            </p:cNvPicPr>
            <p:nvPr/>
          </p:nvPicPr>
          <p:blipFill rotWithShape="1">
            <a:blip r:embed="rId6"/>
            <a:srcRect b="11669"/>
            <a:stretch/>
          </p:blipFill>
          <p:spPr>
            <a:xfrm>
              <a:off x="706016" y="3293494"/>
              <a:ext cx="10580295" cy="1941563"/>
            </a:xfrm>
            <a:prstGeom prst="rect">
              <a:avLst/>
            </a:prstGeom>
          </p:spPr>
        </p:pic>
        <p:pic>
          <p:nvPicPr>
            <p:cNvPr id="34" name="Picture 2" descr="Editar | Icono Gratis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70482" y="3595803"/>
              <a:ext cx="207316" cy="2076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5" name="Picture 2" descr="Editar | Icono Gratis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70482" y="3864044"/>
              <a:ext cx="207316" cy="2076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6" name="Picture 2" descr="Editar | Icono Gratis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70482" y="4145808"/>
              <a:ext cx="207316" cy="2076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7" name="Picture 2" descr="Editar | Icono Gratis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70482" y="4414049"/>
              <a:ext cx="207316" cy="2076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8" name="Picture 2" descr="Editar | Icono Gratis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70482" y="4684529"/>
              <a:ext cx="207316" cy="2076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9" name="Picture 2" descr="Editar | Icono Gratis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70482" y="4966817"/>
              <a:ext cx="207316" cy="2076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" name="Picture 2" descr="Editar | Icono Gratis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812345" y="3595803"/>
              <a:ext cx="207316" cy="2076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2" name="Picture 2" descr="Editar | Icono Gratis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812345" y="3864044"/>
              <a:ext cx="207316" cy="2076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3" name="Picture 2" descr="Editar | Icono Gratis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812345" y="4145808"/>
              <a:ext cx="207316" cy="2076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4" name="Picture 2" descr="Editar | Icono Gratis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812345" y="4414049"/>
              <a:ext cx="207316" cy="2076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5" name="Picture 2" descr="Editar | Icono Gratis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812345" y="4684529"/>
              <a:ext cx="207316" cy="2076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2" descr="Editar | Icono Gratis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812345" y="4966817"/>
              <a:ext cx="207316" cy="2076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8" name="Rectángulo redondeado 47"/>
          <p:cNvSpPr/>
          <p:nvPr/>
        </p:nvSpPr>
        <p:spPr>
          <a:xfrm>
            <a:off x="653761" y="6201079"/>
            <a:ext cx="3169302" cy="287287"/>
          </a:xfrm>
          <a:prstGeom prst="roundRect">
            <a:avLst/>
          </a:prstGeom>
          <a:solidFill>
            <a:srgbClr val="C0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b="1" dirty="0"/>
              <a:t>Salir del Sistema</a:t>
            </a:r>
            <a:endParaRPr lang="es-MX" sz="1400" b="1" dirty="0"/>
          </a:p>
        </p:txBody>
      </p:sp>
      <p:sp>
        <p:nvSpPr>
          <p:cNvPr id="33" name="Rectángulo redondeado 24">
            <a:extLst>
              <a:ext uri="{FF2B5EF4-FFF2-40B4-BE49-F238E27FC236}">
                <a16:creationId xmlns:a16="http://schemas.microsoft.com/office/drawing/2014/main" id="{CAD0A828-9E73-4259-9E7D-7A62A0C53F72}"/>
              </a:ext>
            </a:extLst>
          </p:cNvPr>
          <p:cNvSpPr/>
          <p:nvPr/>
        </p:nvSpPr>
        <p:spPr>
          <a:xfrm>
            <a:off x="659919" y="2576091"/>
            <a:ext cx="10649963" cy="252000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b="1" dirty="0"/>
              <a:t>Administración de Premios</a:t>
            </a:r>
            <a:endParaRPr lang="es-MX" sz="1400" b="1" dirty="0"/>
          </a:p>
        </p:txBody>
      </p:sp>
      <p:sp>
        <p:nvSpPr>
          <p:cNvPr id="49" name="Rectángulo redondeado 24">
            <a:extLst>
              <a:ext uri="{FF2B5EF4-FFF2-40B4-BE49-F238E27FC236}">
                <a16:creationId xmlns:a16="http://schemas.microsoft.com/office/drawing/2014/main" id="{132A8F85-C4BC-4562-86D7-2EA20C031DC7}"/>
              </a:ext>
            </a:extLst>
          </p:cNvPr>
          <p:cNvSpPr/>
          <p:nvPr/>
        </p:nvSpPr>
        <p:spPr>
          <a:xfrm>
            <a:off x="653761" y="2876193"/>
            <a:ext cx="10649963" cy="252000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b="1" dirty="0"/>
              <a:t>Administración de Retos</a:t>
            </a:r>
            <a:endParaRPr lang="es-MX" sz="1400" b="1" dirty="0"/>
          </a:p>
        </p:txBody>
      </p:sp>
      <p:sp>
        <p:nvSpPr>
          <p:cNvPr id="40" name="Rectángulo redondeado 24">
            <a:extLst>
              <a:ext uri="{FF2B5EF4-FFF2-40B4-BE49-F238E27FC236}">
                <a16:creationId xmlns:a16="http://schemas.microsoft.com/office/drawing/2014/main" id="{DC3CC3FC-D1BF-4825-906B-E3056B9623B1}"/>
              </a:ext>
            </a:extLst>
          </p:cNvPr>
          <p:cNvSpPr/>
          <p:nvPr/>
        </p:nvSpPr>
        <p:spPr>
          <a:xfrm>
            <a:off x="662471" y="3174465"/>
            <a:ext cx="10649963" cy="252000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b="1" dirty="0"/>
              <a:t>Configuración (Usuarios, Plantas, </a:t>
            </a:r>
            <a:r>
              <a:rPr lang="es-ES" sz="1400" b="1" dirty="0" err="1"/>
              <a:t>Areas</a:t>
            </a:r>
            <a:r>
              <a:rPr lang="es-ES" sz="1400" b="1" dirty="0"/>
              <a:t>, etc.)</a:t>
            </a:r>
            <a:endParaRPr lang="es-MX" sz="1400" b="1" dirty="0"/>
          </a:p>
        </p:txBody>
      </p:sp>
    </p:spTree>
    <p:extLst>
      <p:ext uri="{BB962C8B-B14F-4D97-AF65-F5344CB8AC3E}">
        <p14:creationId xmlns:p14="http://schemas.microsoft.com/office/powerpoint/2010/main" val="1761049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/>
        </p:nvSpPr>
        <p:spPr>
          <a:xfrm>
            <a:off x="0" y="0"/>
            <a:ext cx="12192000" cy="58082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800" b="1" dirty="0">
                <a:solidFill>
                  <a:schemeClr val="tx1"/>
                </a:solidFill>
              </a:rPr>
              <a:t>Diagrama de Flujo de Pantallas</a:t>
            </a:r>
          </a:p>
        </p:txBody>
      </p:sp>
      <p:sp>
        <p:nvSpPr>
          <p:cNvPr id="2" name="Rectángulo redondeado 1"/>
          <p:cNvSpPr/>
          <p:nvPr/>
        </p:nvSpPr>
        <p:spPr>
          <a:xfrm>
            <a:off x="4981302" y="717975"/>
            <a:ext cx="1284509" cy="367003"/>
          </a:xfrm>
          <a:prstGeom prst="round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00" b="1" dirty="0"/>
              <a:t>Pantalla 1- Ingreso de USUARIO</a:t>
            </a:r>
            <a:endParaRPr lang="es-MX" sz="1000" b="1" dirty="0"/>
          </a:p>
        </p:txBody>
      </p:sp>
      <p:sp>
        <p:nvSpPr>
          <p:cNvPr id="8" name="Rectángulo redondeado 7"/>
          <p:cNvSpPr/>
          <p:nvPr/>
        </p:nvSpPr>
        <p:spPr>
          <a:xfrm>
            <a:off x="2756260" y="1409794"/>
            <a:ext cx="1158242" cy="339638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00" b="1" dirty="0">
                <a:solidFill>
                  <a:schemeClr val="tx1"/>
                </a:solidFill>
              </a:rPr>
              <a:t>Mejora Continua</a:t>
            </a:r>
            <a:endParaRPr lang="es-MX" sz="1000" b="1" dirty="0">
              <a:solidFill>
                <a:schemeClr val="tx1"/>
              </a:solidFill>
            </a:endParaRPr>
          </a:p>
        </p:txBody>
      </p:sp>
      <p:sp>
        <p:nvSpPr>
          <p:cNvPr id="9" name="Rectángulo redondeado 8"/>
          <p:cNvSpPr/>
          <p:nvPr/>
        </p:nvSpPr>
        <p:spPr>
          <a:xfrm>
            <a:off x="8854444" y="1418503"/>
            <a:ext cx="1493521" cy="322219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00" b="1" dirty="0">
                <a:solidFill>
                  <a:schemeClr val="tx1"/>
                </a:solidFill>
              </a:rPr>
              <a:t>Analista de Factibilidad</a:t>
            </a:r>
            <a:endParaRPr lang="es-MX" sz="1000" b="1" dirty="0">
              <a:solidFill>
                <a:schemeClr val="tx1"/>
              </a:solidFill>
            </a:endParaRPr>
          </a:p>
        </p:txBody>
      </p:sp>
      <p:sp>
        <p:nvSpPr>
          <p:cNvPr id="10" name="Rectángulo redondeado 9"/>
          <p:cNvSpPr/>
          <p:nvPr/>
        </p:nvSpPr>
        <p:spPr>
          <a:xfrm>
            <a:off x="2647404" y="1963773"/>
            <a:ext cx="1375955" cy="413668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00" b="1" dirty="0">
                <a:solidFill>
                  <a:schemeClr val="tx1"/>
                </a:solidFill>
              </a:rPr>
              <a:t>Pantalla 2- Pantalla Principal</a:t>
            </a:r>
            <a:endParaRPr lang="es-MX" sz="1000" b="1" dirty="0">
              <a:solidFill>
                <a:schemeClr val="tx1"/>
              </a:solidFill>
            </a:endParaRPr>
          </a:p>
        </p:txBody>
      </p:sp>
      <p:sp>
        <p:nvSpPr>
          <p:cNvPr id="11" name="Rectángulo redondeado 10"/>
          <p:cNvSpPr/>
          <p:nvPr/>
        </p:nvSpPr>
        <p:spPr>
          <a:xfrm>
            <a:off x="453765" y="4101690"/>
            <a:ext cx="1375955" cy="505097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100" b="1" dirty="0">
                <a:solidFill>
                  <a:schemeClr val="tx1"/>
                </a:solidFill>
              </a:rPr>
              <a:t>Pantalla 3- Ingreso de la Sugerencia</a:t>
            </a:r>
            <a:endParaRPr lang="es-MX" sz="1100" b="1" dirty="0">
              <a:solidFill>
                <a:schemeClr val="tx1"/>
              </a:solidFill>
            </a:endParaRPr>
          </a:p>
        </p:txBody>
      </p:sp>
      <p:sp>
        <p:nvSpPr>
          <p:cNvPr id="12" name="Rectángulo redondeado 11"/>
          <p:cNvSpPr/>
          <p:nvPr/>
        </p:nvSpPr>
        <p:spPr>
          <a:xfrm>
            <a:off x="2116180" y="4153971"/>
            <a:ext cx="1375955" cy="505097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100" b="1" dirty="0">
                <a:solidFill>
                  <a:schemeClr val="tx1"/>
                </a:solidFill>
              </a:rPr>
              <a:t>Pantalla 4- Concentrado de Sugerencias</a:t>
            </a:r>
            <a:endParaRPr lang="es-MX" sz="1100" b="1" dirty="0">
              <a:solidFill>
                <a:schemeClr val="tx1"/>
              </a:solidFill>
            </a:endParaRPr>
          </a:p>
        </p:txBody>
      </p:sp>
      <p:sp>
        <p:nvSpPr>
          <p:cNvPr id="13" name="Rectángulo redondeado 12"/>
          <p:cNvSpPr/>
          <p:nvPr/>
        </p:nvSpPr>
        <p:spPr>
          <a:xfrm>
            <a:off x="8913224" y="1963773"/>
            <a:ext cx="1375955" cy="413667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00" b="1" dirty="0">
                <a:solidFill>
                  <a:schemeClr val="tx1"/>
                </a:solidFill>
              </a:rPr>
              <a:t>Pantalla 5- Pantalla Principal</a:t>
            </a:r>
            <a:endParaRPr lang="es-MX" sz="1000" b="1" dirty="0">
              <a:solidFill>
                <a:schemeClr val="tx1"/>
              </a:solidFill>
            </a:endParaRPr>
          </a:p>
        </p:txBody>
      </p:sp>
      <p:sp>
        <p:nvSpPr>
          <p:cNvPr id="14" name="Rectángulo redondeado 13"/>
          <p:cNvSpPr/>
          <p:nvPr/>
        </p:nvSpPr>
        <p:spPr>
          <a:xfrm>
            <a:off x="8913224" y="4153981"/>
            <a:ext cx="1375955" cy="505097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100" b="1" dirty="0">
                <a:solidFill>
                  <a:schemeClr val="tx1"/>
                </a:solidFill>
              </a:rPr>
              <a:t>Pantalla 6- Factibilidad de Sugerencias</a:t>
            </a:r>
            <a:endParaRPr lang="es-MX" sz="1100" b="1" dirty="0">
              <a:solidFill>
                <a:schemeClr val="tx1"/>
              </a:solidFill>
            </a:endParaRPr>
          </a:p>
        </p:txBody>
      </p:sp>
      <p:sp>
        <p:nvSpPr>
          <p:cNvPr id="15" name="Rectángulo redondeado 14"/>
          <p:cNvSpPr/>
          <p:nvPr/>
        </p:nvSpPr>
        <p:spPr>
          <a:xfrm>
            <a:off x="7393578" y="5495102"/>
            <a:ext cx="1375955" cy="505097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100" b="1" dirty="0">
                <a:solidFill>
                  <a:schemeClr val="tx1"/>
                </a:solidFill>
              </a:rPr>
              <a:t>Pantalla 7- Sugerencia Factible</a:t>
            </a:r>
            <a:endParaRPr lang="es-MX" sz="1100" b="1" dirty="0">
              <a:solidFill>
                <a:schemeClr val="tx1"/>
              </a:solidFill>
            </a:endParaRPr>
          </a:p>
        </p:txBody>
      </p:sp>
      <p:sp>
        <p:nvSpPr>
          <p:cNvPr id="16" name="Rectángulo redondeado 15"/>
          <p:cNvSpPr/>
          <p:nvPr/>
        </p:nvSpPr>
        <p:spPr>
          <a:xfrm>
            <a:off x="10219506" y="5495102"/>
            <a:ext cx="1375955" cy="505097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100" b="1" dirty="0">
                <a:solidFill>
                  <a:schemeClr val="tx1"/>
                </a:solidFill>
              </a:rPr>
              <a:t>Pantalla 8- Sugerencia No Factible</a:t>
            </a:r>
            <a:endParaRPr lang="es-MX" sz="1100" b="1" dirty="0">
              <a:solidFill>
                <a:schemeClr val="tx1"/>
              </a:solidFill>
            </a:endParaRPr>
          </a:p>
        </p:txBody>
      </p:sp>
      <p:cxnSp>
        <p:nvCxnSpPr>
          <p:cNvPr id="17" name="Conector angular 16"/>
          <p:cNvCxnSpPr>
            <a:stCxn id="2" idx="2"/>
            <a:endCxn id="8" idx="0"/>
          </p:cNvCxnSpPr>
          <p:nvPr/>
        </p:nvCxnSpPr>
        <p:spPr>
          <a:xfrm rot="5400000">
            <a:off x="4317061" y="103298"/>
            <a:ext cx="324816" cy="2288176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angular 20"/>
          <p:cNvCxnSpPr>
            <a:stCxn id="2" idx="2"/>
            <a:endCxn id="9" idx="0"/>
          </p:cNvCxnSpPr>
          <p:nvPr/>
        </p:nvCxnSpPr>
        <p:spPr>
          <a:xfrm rot="16200000" flipH="1">
            <a:off x="7445619" y="-737084"/>
            <a:ext cx="333525" cy="3977648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cto de flecha 24"/>
          <p:cNvCxnSpPr>
            <a:stCxn id="8" idx="2"/>
            <a:endCxn id="10" idx="0"/>
          </p:cNvCxnSpPr>
          <p:nvPr/>
        </p:nvCxnSpPr>
        <p:spPr>
          <a:xfrm>
            <a:off x="3335381" y="1749432"/>
            <a:ext cx="1" cy="21434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cto de flecha 27"/>
          <p:cNvCxnSpPr>
            <a:stCxn id="9" idx="2"/>
            <a:endCxn id="13" idx="0"/>
          </p:cNvCxnSpPr>
          <p:nvPr/>
        </p:nvCxnSpPr>
        <p:spPr>
          <a:xfrm flipH="1">
            <a:off x="9601202" y="1740722"/>
            <a:ext cx="3" cy="22305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angular 30"/>
          <p:cNvCxnSpPr>
            <a:stCxn id="10" idx="2"/>
            <a:endCxn id="11" idx="0"/>
          </p:cNvCxnSpPr>
          <p:nvPr/>
        </p:nvCxnSpPr>
        <p:spPr>
          <a:xfrm rot="5400000">
            <a:off x="1376439" y="2142746"/>
            <a:ext cx="1724249" cy="2193639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ector angular 33"/>
          <p:cNvCxnSpPr>
            <a:stCxn id="10" idx="2"/>
            <a:endCxn id="12" idx="0"/>
          </p:cNvCxnSpPr>
          <p:nvPr/>
        </p:nvCxnSpPr>
        <p:spPr>
          <a:xfrm rot="5400000">
            <a:off x="2181505" y="3000094"/>
            <a:ext cx="1776530" cy="531224"/>
          </a:xfrm>
          <a:prstGeom prst="bentConnector3">
            <a:avLst>
              <a:gd name="adj1" fmla="val 48529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ector angular 36"/>
          <p:cNvCxnSpPr>
            <a:stCxn id="14" idx="2"/>
            <a:endCxn id="15" idx="0"/>
          </p:cNvCxnSpPr>
          <p:nvPr/>
        </p:nvCxnSpPr>
        <p:spPr>
          <a:xfrm rot="5400000">
            <a:off x="8423367" y="4317267"/>
            <a:ext cx="836024" cy="1519646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angular 39"/>
          <p:cNvCxnSpPr>
            <a:stCxn id="14" idx="2"/>
            <a:endCxn id="16" idx="0"/>
          </p:cNvCxnSpPr>
          <p:nvPr/>
        </p:nvCxnSpPr>
        <p:spPr>
          <a:xfrm rot="16200000" flipH="1">
            <a:off x="9836331" y="4423949"/>
            <a:ext cx="836024" cy="1306282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ector recto de flecha 42"/>
          <p:cNvCxnSpPr>
            <a:stCxn id="13" idx="2"/>
            <a:endCxn id="14" idx="0"/>
          </p:cNvCxnSpPr>
          <p:nvPr/>
        </p:nvCxnSpPr>
        <p:spPr>
          <a:xfrm>
            <a:off x="9601202" y="2377440"/>
            <a:ext cx="0" cy="177654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CuadroTexto 45"/>
          <p:cNvSpPr txBox="1"/>
          <p:nvPr/>
        </p:nvSpPr>
        <p:spPr>
          <a:xfrm>
            <a:off x="5123999" y="1201645"/>
            <a:ext cx="86594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000" b="1" dirty="0"/>
              <a:t>Botón Entrar</a:t>
            </a:r>
            <a:endParaRPr lang="es-MX" sz="1000" b="1" dirty="0"/>
          </a:p>
        </p:txBody>
      </p:sp>
      <p:sp>
        <p:nvSpPr>
          <p:cNvPr id="47" name="CuadroTexto 46"/>
          <p:cNvSpPr txBox="1"/>
          <p:nvPr/>
        </p:nvSpPr>
        <p:spPr>
          <a:xfrm>
            <a:off x="535904" y="3221288"/>
            <a:ext cx="11352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000" b="1" dirty="0"/>
              <a:t>Botón Ingresar </a:t>
            </a:r>
          </a:p>
          <a:p>
            <a:r>
              <a:rPr lang="es-ES" sz="1000" b="1" dirty="0"/>
              <a:t>Sugerencia Nueva</a:t>
            </a:r>
            <a:endParaRPr lang="es-MX" sz="1000" b="1" dirty="0"/>
          </a:p>
        </p:txBody>
      </p:sp>
      <p:sp>
        <p:nvSpPr>
          <p:cNvPr id="48" name="CuadroTexto 47"/>
          <p:cNvSpPr txBox="1"/>
          <p:nvPr/>
        </p:nvSpPr>
        <p:spPr>
          <a:xfrm>
            <a:off x="2282477" y="3183114"/>
            <a:ext cx="112082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1000" b="1" dirty="0"/>
              <a:t>Botón Ingresar al </a:t>
            </a:r>
          </a:p>
          <a:p>
            <a:pPr algn="ctr"/>
            <a:r>
              <a:rPr lang="es-ES" sz="1000" b="1" dirty="0"/>
              <a:t>Concentrado de </a:t>
            </a:r>
          </a:p>
          <a:p>
            <a:pPr algn="ctr"/>
            <a:r>
              <a:rPr lang="es-ES" sz="1000" b="1" dirty="0"/>
              <a:t>Sugerencias</a:t>
            </a:r>
            <a:endParaRPr lang="es-MX" sz="1000" b="1" dirty="0"/>
          </a:p>
        </p:txBody>
      </p:sp>
      <p:sp>
        <p:nvSpPr>
          <p:cNvPr id="49" name="CuadroTexto 48"/>
          <p:cNvSpPr txBox="1"/>
          <p:nvPr/>
        </p:nvSpPr>
        <p:spPr>
          <a:xfrm>
            <a:off x="519874" y="4627585"/>
            <a:ext cx="135325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1000" b="1" dirty="0"/>
              <a:t>Botón Ingresar </a:t>
            </a:r>
          </a:p>
          <a:p>
            <a:pPr algn="ctr"/>
            <a:r>
              <a:rPr lang="es-ES" sz="1000" b="1" dirty="0"/>
              <a:t>Sugerencia te regresa </a:t>
            </a:r>
          </a:p>
          <a:p>
            <a:pPr algn="ctr"/>
            <a:r>
              <a:rPr lang="es-ES" sz="1000" b="1" dirty="0"/>
              <a:t>a la Pantalla 2</a:t>
            </a:r>
            <a:endParaRPr lang="es-MX" sz="1000" b="1" dirty="0"/>
          </a:p>
        </p:txBody>
      </p:sp>
      <p:sp>
        <p:nvSpPr>
          <p:cNvPr id="50" name="CuadroTexto 49"/>
          <p:cNvSpPr txBox="1"/>
          <p:nvPr/>
        </p:nvSpPr>
        <p:spPr>
          <a:xfrm>
            <a:off x="2117089" y="4638961"/>
            <a:ext cx="14061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1000" b="1" dirty="0"/>
              <a:t>Botón Atrás te regresa </a:t>
            </a:r>
          </a:p>
          <a:p>
            <a:pPr algn="ctr"/>
            <a:r>
              <a:rPr lang="es-ES" sz="1000" b="1" dirty="0"/>
              <a:t>a la Pantalla 2</a:t>
            </a:r>
            <a:endParaRPr lang="es-MX" sz="1000" b="1" dirty="0"/>
          </a:p>
        </p:txBody>
      </p:sp>
      <p:sp>
        <p:nvSpPr>
          <p:cNvPr id="51" name="CuadroTexto 50"/>
          <p:cNvSpPr txBox="1"/>
          <p:nvPr/>
        </p:nvSpPr>
        <p:spPr>
          <a:xfrm>
            <a:off x="9548945" y="3385870"/>
            <a:ext cx="115448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000" b="1" dirty="0"/>
              <a:t>Botón Pendiente </a:t>
            </a:r>
          </a:p>
          <a:p>
            <a:r>
              <a:rPr lang="es-ES" sz="1000" b="1" dirty="0"/>
              <a:t>o Vencida</a:t>
            </a:r>
            <a:endParaRPr lang="es-MX" sz="1000" b="1" dirty="0"/>
          </a:p>
        </p:txBody>
      </p:sp>
      <p:sp>
        <p:nvSpPr>
          <p:cNvPr id="52" name="CuadroTexto 51"/>
          <p:cNvSpPr txBox="1"/>
          <p:nvPr/>
        </p:nvSpPr>
        <p:spPr>
          <a:xfrm>
            <a:off x="7900852" y="4852326"/>
            <a:ext cx="87876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900" b="1" dirty="0"/>
              <a:t>Botón Factible</a:t>
            </a:r>
            <a:endParaRPr lang="es-MX" sz="900" b="1" dirty="0"/>
          </a:p>
        </p:txBody>
      </p:sp>
      <p:sp>
        <p:nvSpPr>
          <p:cNvPr id="53" name="CuadroTexto 52"/>
          <p:cNvSpPr txBox="1"/>
          <p:nvPr/>
        </p:nvSpPr>
        <p:spPr>
          <a:xfrm>
            <a:off x="9962604" y="4812252"/>
            <a:ext cx="118173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000" b="1" dirty="0"/>
              <a:t>Botón No Factible</a:t>
            </a:r>
            <a:endParaRPr lang="es-MX" sz="1000" b="1" dirty="0"/>
          </a:p>
        </p:txBody>
      </p:sp>
      <p:sp>
        <p:nvSpPr>
          <p:cNvPr id="54" name="CuadroTexto 53"/>
          <p:cNvSpPr txBox="1"/>
          <p:nvPr/>
        </p:nvSpPr>
        <p:spPr>
          <a:xfrm>
            <a:off x="7176343" y="6000199"/>
            <a:ext cx="18446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1200" b="1" dirty="0"/>
              <a:t>Botón Finalizar te regresa </a:t>
            </a:r>
          </a:p>
          <a:p>
            <a:pPr algn="ctr"/>
            <a:r>
              <a:rPr lang="es-ES" sz="1200" b="1" dirty="0"/>
              <a:t>a la Pantalla 5</a:t>
            </a:r>
            <a:endParaRPr lang="es-MX" sz="1200" b="1" dirty="0"/>
          </a:p>
        </p:txBody>
      </p:sp>
      <p:sp>
        <p:nvSpPr>
          <p:cNvPr id="55" name="CuadroTexto 54"/>
          <p:cNvSpPr txBox="1"/>
          <p:nvPr/>
        </p:nvSpPr>
        <p:spPr>
          <a:xfrm>
            <a:off x="10132903" y="6000199"/>
            <a:ext cx="18446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1200" b="1" dirty="0"/>
              <a:t>Botón Finalizar te regresa </a:t>
            </a:r>
          </a:p>
          <a:p>
            <a:pPr algn="ctr"/>
            <a:r>
              <a:rPr lang="es-ES" sz="1200" b="1" dirty="0"/>
              <a:t>a la Pantalla 5</a:t>
            </a:r>
            <a:endParaRPr lang="es-MX" sz="1200" b="1" dirty="0"/>
          </a:p>
        </p:txBody>
      </p:sp>
      <p:cxnSp>
        <p:nvCxnSpPr>
          <p:cNvPr id="35" name="Conector angular 34"/>
          <p:cNvCxnSpPr>
            <a:stCxn id="13" idx="2"/>
            <a:endCxn id="38" idx="0"/>
          </p:cNvCxnSpPr>
          <p:nvPr/>
        </p:nvCxnSpPr>
        <p:spPr>
          <a:xfrm rot="5400000">
            <a:off x="8069351" y="2002107"/>
            <a:ext cx="1156518" cy="1907184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ángulo redondeado 37"/>
          <p:cNvSpPr/>
          <p:nvPr/>
        </p:nvSpPr>
        <p:spPr>
          <a:xfrm>
            <a:off x="7006040" y="3533958"/>
            <a:ext cx="1375955" cy="59390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100" b="1" dirty="0">
                <a:solidFill>
                  <a:schemeClr val="tx1"/>
                </a:solidFill>
              </a:rPr>
              <a:t>Pantalla 9- Avance de sugerencia Factible</a:t>
            </a:r>
            <a:endParaRPr lang="es-MX" sz="1100" b="1" dirty="0">
              <a:solidFill>
                <a:schemeClr val="tx1"/>
              </a:solidFill>
            </a:endParaRPr>
          </a:p>
        </p:txBody>
      </p:sp>
      <p:sp>
        <p:nvSpPr>
          <p:cNvPr id="42" name="CuadroTexto 41"/>
          <p:cNvSpPr txBox="1"/>
          <p:nvPr/>
        </p:nvSpPr>
        <p:spPr>
          <a:xfrm>
            <a:off x="7618681" y="2885053"/>
            <a:ext cx="87075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000" b="1" dirty="0"/>
              <a:t>Botón Status</a:t>
            </a:r>
            <a:endParaRPr lang="es-MX" sz="1000" b="1" dirty="0"/>
          </a:p>
        </p:txBody>
      </p:sp>
      <p:sp>
        <p:nvSpPr>
          <p:cNvPr id="62" name="CuadroTexto 61"/>
          <p:cNvSpPr txBox="1"/>
          <p:nvPr/>
        </p:nvSpPr>
        <p:spPr>
          <a:xfrm>
            <a:off x="6879533" y="4101690"/>
            <a:ext cx="15712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1000" b="1" dirty="0"/>
              <a:t>Botón Finalizar te regresa </a:t>
            </a:r>
          </a:p>
          <a:p>
            <a:pPr algn="ctr"/>
            <a:r>
              <a:rPr lang="es-ES" sz="1000" b="1" dirty="0"/>
              <a:t>a la Pantalla 5</a:t>
            </a:r>
            <a:endParaRPr lang="es-MX" sz="1000" b="1" dirty="0"/>
          </a:p>
        </p:txBody>
      </p:sp>
      <p:cxnSp>
        <p:nvCxnSpPr>
          <p:cNvPr id="64" name="Conector angular 63"/>
          <p:cNvCxnSpPr>
            <a:stCxn id="10" idx="2"/>
            <a:endCxn id="71" idx="0"/>
          </p:cNvCxnSpPr>
          <p:nvPr/>
        </p:nvCxnSpPr>
        <p:spPr>
          <a:xfrm rot="16200000" flipH="1">
            <a:off x="3037009" y="2675813"/>
            <a:ext cx="1776529" cy="1179783"/>
          </a:xfrm>
          <a:prstGeom prst="bentConnector3">
            <a:avLst>
              <a:gd name="adj1" fmla="val 48529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CuadroTexto 67"/>
          <p:cNvSpPr txBox="1"/>
          <p:nvPr/>
        </p:nvSpPr>
        <p:spPr>
          <a:xfrm>
            <a:off x="3885161" y="3213543"/>
            <a:ext cx="1096775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000" b="1" dirty="0"/>
              <a:t>Botones de </a:t>
            </a:r>
          </a:p>
          <a:p>
            <a:r>
              <a:rPr lang="es-ES" sz="1000" b="1" dirty="0"/>
              <a:t>Implementación</a:t>
            </a:r>
            <a:endParaRPr lang="es-MX" sz="1000" b="1" dirty="0"/>
          </a:p>
        </p:txBody>
      </p:sp>
      <p:sp>
        <p:nvSpPr>
          <p:cNvPr id="71" name="Rectángulo redondeado 70"/>
          <p:cNvSpPr/>
          <p:nvPr/>
        </p:nvSpPr>
        <p:spPr>
          <a:xfrm>
            <a:off x="3827187" y="4153970"/>
            <a:ext cx="1375955" cy="505097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100" b="1" dirty="0">
                <a:solidFill>
                  <a:schemeClr val="tx1"/>
                </a:solidFill>
              </a:rPr>
              <a:t>Pantalla 10- </a:t>
            </a:r>
            <a:r>
              <a:rPr lang="es-ES" sz="1100" b="1" dirty="0" err="1">
                <a:solidFill>
                  <a:schemeClr val="tx1"/>
                </a:solidFill>
              </a:rPr>
              <a:t>Vo</a:t>
            </a:r>
            <a:r>
              <a:rPr lang="es-ES" sz="1100" b="1" dirty="0">
                <a:solidFill>
                  <a:schemeClr val="tx1"/>
                </a:solidFill>
              </a:rPr>
              <a:t>. Bo. Implementación</a:t>
            </a:r>
            <a:endParaRPr lang="es-MX" sz="1100" b="1" dirty="0">
              <a:solidFill>
                <a:schemeClr val="tx1"/>
              </a:solidFill>
            </a:endParaRPr>
          </a:p>
        </p:txBody>
      </p:sp>
      <p:cxnSp>
        <p:nvCxnSpPr>
          <p:cNvPr id="74" name="Conector angular 73"/>
          <p:cNvCxnSpPr>
            <a:stCxn id="10" idx="2"/>
            <a:endCxn id="77" idx="0"/>
          </p:cNvCxnSpPr>
          <p:nvPr/>
        </p:nvCxnSpPr>
        <p:spPr>
          <a:xfrm rot="16200000" flipH="1">
            <a:off x="3243464" y="2469358"/>
            <a:ext cx="2438370" cy="2254535"/>
          </a:xfrm>
          <a:prstGeom prst="bentConnector3">
            <a:avLst>
              <a:gd name="adj1" fmla="val 35357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Rectángulo redondeado 76"/>
          <p:cNvSpPr/>
          <p:nvPr/>
        </p:nvSpPr>
        <p:spPr>
          <a:xfrm>
            <a:off x="4901939" y="4815811"/>
            <a:ext cx="1375955" cy="505097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100" b="1" dirty="0">
                <a:solidFill>
                  <a:schemeClr val="tx1"/>
                </a:solidFill>
              </a:rPr>
              <a:t>Pantalla 11- </a:t>
            </a:r>
            <a:r>
              <a:rPr lang="es-ES" sz="1100" b="1" dirty="0" err="1">
                <a:solidFill>
                  <a:schemeClr val="tx1"/>
                </a:solidFill>
              </a:rPr>
              <a:t>Vo</a:t>
            </a:r>
            <a:r>
              <a:rPr lang="es-ES" sz="1100" b="1" dirty="0">
                <a:solidFill>
                  <a:schemeClr val="tx1"/>
                </a:solidFill>
              </a:rPr>
              <a:t>. Bo. Implementación</a:t>
            </a:r>
            <a:endParaRPr lang="es-MX" sz="1100" b="1" dirty="0">
              <a:solidFill>
                <a:schemeClr val="tx1"/>
              </a:solidFill>
            </a:endParaRPr>
          </a:p>
        </p:txBody>
      </p:sp>
      <p:sp>
        <p:nvSpPr>
          <p:cNvPr id="80" name="CuadroTexto 79"/>
          <p:cNvSpPr txBox="1"/>
          <p:nvPr/>
        </p:nvSpPr>
        <p:spPr>
          <a:xfrm>
            <a:off x="5238054" y="3213542"/>
            <a:ext cx="9044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000" b="1" dirty="0"/>
              <a:t>Botones de </a:t>
            </a:r>
          </a:p>
          <a:p>
            <a:r>
              <a:rPr lang="es-ES" sz="1000" b="1" dirty="0"/>
              <a:t>Val. Impactos</a:t>
            </a:r>
            <a:endParaRPr lang="es-MX" sz="1000" b="1" dirty="0"/>
          </a:p>
        </p:txBody>
      </p:sp>
      <p:cxnSp>
        <p:nvCxnSpPr>
          <p:cNvPr id="81" name="Conector angular 80"/>
          <p:cNvCxnSpPr>
            <a:stCxn id="77" idx="2"/>
            <a:endCxn id="84" idx="0"/>
          </p:cNvCxnSpPr>
          <p:nvPr/>
        </p:nvCxnSpPr>
        <p:spPr>
          <a:xfrm rot="5400000">
            <a:off x="4786918" y="4848913"/>
            <a:ext cx="331005" cy="1274994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Rectángulo redondeado 83"/>
          <p:cNvSpPr/>
          <p:nvPr/>
        </p:nvSpPr>
        <p:spPr>
          <a:xfrm>
            <a:off x="3626945" y="5651913"/>
            <a:ext cx="1375955" cy="505097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100" b="1" dirty="0">
                <a:solidFill>
                  <a:schemeClr val="tx1"/>
                </a:solidFill>
              </a:rPr>
              <a:t>Pantalla 12- </a:t>
            </a:r>
            <a:r>
              <a:rPr lang="es-ES" sz="1100" b="1" dirty="0" err="1">
                <a:solidFill>
                  <a:schemeClr val="tx1"/>
                </a:solidFill>
              </a:rPr>
              <a:t>Vo</a:t>
            </a:r>
            <a:r>
              <a:rPr lang="es-ES" sz="1100" b="1" dirty="0">
                <a:solidFill>
                  <a:schemeClr val="tx1"/>
                </a:solidFill>
              </a:rPr>
              <a:t>. Bo. Implementación</a:t>
            </a:r>
            <a:endParaRPr lang="es-MX" sz="1100" b="1" dirty="0">
              <a:solidFill>
                <a:schemeClr val="tx1"/>
              </a:solidFill>
            </a:endParaRPr>
          </a:p>
        </p:txBody>
      </p:sp>
      <p:sp>
        <p:nvSpPr>
          <p:cNvPr id="86" name="Rectángulo redondeado 85"/>
          <p:cNvSpPr/>
          <p:nvPr/>
        </p:nvSpPr>
        <p:spPr>
          <a:xfrm>
            <a:off x="5366875" y="5651913"/>
            <a:ext cx="1375955" cy="505097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100" b="1" dirty="0">
                <a:solidFill>
                  <a:schemeClr val="tx1"/>
                </a:solidFill>
              </a:rPr>
              <a:t>Pantalla 13- </a:t>
            </a:r>
            <a:r>
              <a:rPr lang="es-ES" sz="1100" b="1" dirty="0" err="1">
                <a:solidFill>
                  <a:schemeClr val="tx1"/>
                </a:solidFill>
              </a:rPr>
              <a:t>Vo</a:t>
            </a:r>
            <a:r>
              <a:rPr lang="es-ES" sz="1100" b="1" dirty="0">
                <a:solidFill>
                  <a:schemeClr val="tx1"/>
                </a:solidFill>
              </a:rPr>
              <a:t>. Bo. Implementación</a:t>
            </a:r>
            <a:endParaRPr lang="es-MX" sz="1100" b="1" dirty="0">
              <a:solidFill>
                <a:schemeClr val="tx1"/>
              </a:solidFill>
            </a:endParaRPr>
          </a:p>
        </p:txBody>
      </p:sp>
      <p:cxnSp>
        <p:nvCxnSpPr>
          <p:cNvPr id="88" name="Conector angular 87"/>
          <p:cNvCxnSpPr>
            <a:stCxn id="77" idx="2"/>
            <a:endCxn id="86" idx="0"/>
          </p:cNvCxnSpPr>
          <p:nvPr/>
        </p:nvCxnSpPr>
        <p:spPr>
          <a:xfrm rot="16200000" flipH="1">
            <a:off x="5656883" y="5253942"/>
            <a:ext cx="331005" cy="464936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CuadroTexto 90"/>
          <p:cNvSpPr txBox="1"/>
          <p:nvPr/>
        </p:nvSpPr>
        <p:spPr>
          <a:xfrm>
            <a:off x="3732744" y="5111791"/>
            <a:ext cx="101021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000" b="1" dirty="0" err="1"/>
              <a:t>Boton</a:t>
            </a:r>
            <a:r>
              <a:rPr lang="es-ES" sz="1000" b="1" dirty="0"/>
              <a:t> Impacto</a:t>
            </a:r>
          </a:p>
          <a:p>
            <a:r>
              <a:rPr lang="es-ES" sz="1000" b="1" dirty="0"/>
              <a:t>Cuantitativo</a:t>
            </a:r>
            <a:endParaRPr lang="es-MX" sz="1000" b="1" dirty="0"/>
          </a:p>
        </p:txBody>
      </p:sp>
      <p:sp>
        <p:nvSpPr>
          <p:cNvPr id="92" name="CuadroTexto 91"/>
          <p:cNvSpPr txBox="1"/>
          <p:nvPr/>
        </p:nvSpPr>
        <p:spPr>
          <a:xfrm>
            <a:off x="6017186" y="5246819"/>
            <a:ext cx="9733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000" b="1" dirty="0" err="1"/>
              <a:t>Boton</a:t>
            </a:r>
            <a:r>
              <a:rPr lang="es-ES" sz="1000" b="1" dirty="0"/>
              <a:t> Impacto</a:t>
            </a:r>
          </a:p>
          <a:p>
            <a:r>
              <a:rPr lang="es-ES" sz="1000" b="1" dirty="0"/>
              <a:t>Cualitativo</a:t>
            </a:r>
            <a:endParaRPr lang="es-MX" sz="1000" b="1" dirty="0"/>
          </a:p>
        </p:txBody>
      </p:sp>
      <p:cxnSp>
        <p:nvCxnSpPr>
          <p:cNvPr id="56" name="Conector angular 30">
            <a:extLst>
              <a:ext uri="{FF2B5EF4-FFF2-40B4-BE49-F238E27FC236}">
                <a16:creationId xmlns:a16="http://schemas.microsoft.com/office/drawing/2014/main" id="{F55C8A1D-0015-4947-85E6-1A9189289941}"/>
              </a:ext>
            </a:extLst>
          </p:cNvPr>
          <p:cNvCxnSpPr>
            <a:cxnSpLocks/>
            <a:stCxn id="10" idx="2"/>
          </p:cNvCxnSpPr>
          <p:nvPr/>
        </p:nvCxnSpPr>
        <p:spPr>
          <a:xfrm rot="5400000">
            <a:off x="38512" y="2601443"/>
            <a:ext cx="3520872" cy="3072868"/>
          </a:xfrm>
          <a:prstGeom prst="bentConnector3">
            <a:avLst>
              <a:gd name="adj1" fmla="val 24475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ectángulo redondeado 10">
            <a:extLst>
              <a:ext uri="{FF2B5EF4-FFF2-40B4-BE49-F238E27FC236}">
                <a16:creationId xmlns:a16="http://schemas.microsoft.com/office/drawing/2014/main" id="{D7C52809-48C5-480D-9F5F-1D09EFC87144}"/>
              </a:ext>
            </a:extLst>
          </p:cNvPr>
          <p:cNvSpPr/>
          <p:nvPr/>
        </p:nvSpPr>
        <p:spPr>
          <a:xfrm>
            <a:off x="41042" y="5904461"/>
            <a:ext cx="1446330" cy="505097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100" b="1" dirty="0">
                <a:solidFill>
                  <a:schemeClr val="tx1"/>
                </a:solidFill>
              </a:rPr>
              <a:t>Pantalla 14- Administración de Premios</a:t>
            </a:r>
            <a:endParaRPr lang="es-MX" sz="1100" b="1" dirty="0">
              <a:solidFill>
                <a:schemeClr val="tx1"/>
              </a:solidFill>
            </a:endParaRPr>
          </a:p>
        </p:txBody>
      </p:sp>
      <p:sp>
        <p:nvSpPr>
          <p:cNvPr id="58" name="CuadroTexto 57">
            <a:extLst>
              <a:ext uri="{FF2B5EF4-FFF2-40B4-BE49-F238E27FC236}">
                <a16:creationId xmlns:a16="http://schemas.microsoft.com/office/drawing/2014/main" id="{C141DDDC-C9E7-4C09-8BBA-BCF140F989F4}"/>
              </a:ext>
            </a:extLst>
          </p:cNvPr>
          <p:cNvSpPr txBox="1"/>
          <p:nvPr/>
        </p:nvSpPr>
        <p:spPr>
          <a:xfrm>
            <a:off x="39474" y="5352265"/>
            <a:ext cx="13468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000" b="1" dirty="0"/>
              <a:t>Botón Administración</a:t>
            </a:r>
          </a:p>
          <a:p>
            <a:r>
              <a:rPr lang="es-ES" sz="1000" b="1" dirty="0"/>
              <a:t>de Premios</a:t>
            </a:r>
            <a:endParaRPr lang="es-MX" sz="1000" b="1" dirty="0"/>
          </a:p>
        </p:txBody>
      </p:sp>
      <p:cxnSp>
        <p:nvCxnSpPr>
          <p:cNvPr id="59" name="Conector angular 30">
            <a:extLst>
              <a:ext uri="{FF2B5EF4-FFF2-40B4-BE49-F238E27FC236}">
                <a16:creationId xmlns:a16="http://schemas.microsoft.com/office/drawing/2014/main" id="{BE1B969A-7DEF-446D-8476-062A1B415D11}"/>
              </a:ext>
            </a:extLst>
          </p:cNvPr>
          <p:cNvCxnSpPr>
            <a:cxnSpLocks/>
            <a:stCxn id="57" idx="2"/>
            <a:endCxn id="60" idx="1"/>
          </p:cNvCxnSpPr>
          <p:nvPr/>
        </p:nvCxnSpPr>
        <p:spPr>
          <a:xfrm rot="5400000" flipH="1" flipV="1">
            <a:off x="1094253" y="5815600"/>
            <a:ext cx="263911" cy="924005"/>
          </a:xfrm>
          <a:prstGeom prst="bentConnector4">
            <a:avLst>
              <a:gd name="adj1" fmla="val -86620"/>
              <a:gd name="adj2" fmla="val 89132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tángulo redondeado 10">
            <a:extLst>
              <a:ext uri="{FF2B5EF4-FFF2-40B4-BE49-F238E27FC236}">
                <a16:creationId xmlns:a16="http://schemas.microsoft.com/office/drawing/2014/main" id="{E5D81907-96B0-4BC9-8421-58FFC570DF9E}"/>
              </a:ext>
            </a:extLst>
          </p:cNvPr>
          <p:cNvSpPr/>
          <p:nvPr/>
        </p:nvSpPr>
        <p:spPr>
          <a:xfrm>
            <a:off x="1688212" y="5893098"/>
            <a:ext cx="1446330" cy="505097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100" b="1" dirty="0">
                <a:solidFill>
                  <a:schemeClr val="tx1"/>
                </a:solidFill>
              </a:rPr>
              <a:t>Pantalla 15- Catálogo de Premios</a:t>
            </a:r>
            <a:endParaRPr lang="es-MX" sz="1100" b="1" dirty="0">
              <a:solidFill>
                <a:schemeClr val="tx1"/>
              </a:solidFill>
            </a:endParaRPr>
          </a:p>
        </p:txBody>
      </p:sp>
      <p:cxnSp>
        <p:nvCxnSpPr>
          <p:cNvPr id="61" name="Conector angular 30">
            <a:extLst>
              <a:ext uri="{FF2B5EF4-FFF2-40B4-BE49-F238E27FC236}">
                <a16:creationId xmlns:a16="http://schemas.microsoft.com/office/drawing/2014/main" id="{CCA16276-4049-4FEA-BEF4-C18A5DCCB7A9}"/>
              </a:ext>
            </a:extLst>
          </p:cNvPr>
          <p:cNvCxnSpPr>
            <a:cxnSpLocks/>
            <a:stCxn id="10" idx="2"/>
          </p:cNvCxnSpPr>
          <p:nvPr/>
        </p:nvCxnSpPr>
        <p:spPr>
          <a:xfrm rot="5400000">
            <a:off x="2277478" y="1677447"/>
            <a:ext cx="357910" cy="1757899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CuadroTexto 62">
            <a:extLst>
              <a:ext uri="{FF2B5EF4-FFF2-40B4-BE49-F238E27FC236}">
                <a16:creationId xmlns:a16="http://schemas.microsoft.com/office/drawing/2014/main" id="{FA79ABFE-FD94-479B-93F6-48271E720350}"/>
              </a:ext>
            </a:extLst>
          </p:cNvPr>
          <p:cNvSpPr txBox="1"/>
          <p:nvPr/>
        </p:nvSpPr>
        <p:spPr>
          <a:xfrm>
            <a:off x="1813345" y="2674580"/>
            <a:ext cx="15742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00" b="1" dirty="0"/>
              <a:t>Botón Administración de Retos</a:t>
            </a:r>
            <a:endParaRPr lang="es-MX" sz="1000" b="1" dirty="0"/>
          </a:p>
        </p:txBody>
      </p:sp>
      <p:sp>
        <p:nvSpPr>
          <p:cNvPr id="65" name="Rectángulo redondeado 9">
            <a:extLst>
              <a:ext uri="{FF2B5EF4-FFF2-40B4-BE49-F238E27FC236}">
                <a16:creationId xmlns:a16="http://schemas.microsoft.com/office/drawing/2014/main" id="{20F378DB-6137-47DB-B229-51E80DA8CED5}"/>
              </a:ext>
            </a:extLst>
          </p:cNvPr>
          <p:cNvSpPr/>
          <p:nvPr/>
        </p:nvSpPr>
        <p:spPr>
          <a:xfrm>
            <a:off x="201529" y="2509358"/>
            <a:ext cx="1375955" cy="413668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00" b="1" dirty="0">
                <a:solidFill>
                  <a:schemeClr val="tx1"/>
                </a:solidFill>
              </a:rPr>
              <a:t>Pantalla 16- Administración de Retos</a:t>
            </a:r>
            <a:endParaRPr lang="es-MX" sz="1000" b="1" dirty="0">
              <a:solidFill>
                <a:schemeClr val="tx1"/>
              </a:solidFill>
            </a:endParaRPr>
          </a:p>
        </p:txBody>
      </p:sp>
      <p:cxnSp>
        <p:nvCxnSpPr>
          <p:cNvPr id="66" name="Conector recto de flecha 65">
            <a:extLst>
              <a:ext uri="{FF2B5EF4-FFF2-40B4-BE49-F238E27FC236}">
                <a16:creationId xmlns:a16="http://schemas.microsoft.com/office/drawing/2014/main" id="{106D561B-2F03-4EE3-9A44-417F8264C0A1}"/>
              </a:ext>
            </a:extLst>
          </p:cNvPr>
          <p:cNvCxnSpPr>
            <a:cxnSpLocks/>
            <a:stCxn id="65" idx="0"/>
            <a:endCxn id="67" idx="2"/>
          </p:cNvCxnSpPr>
          <p:nvPr/>
        </p:nvCxnSpPr>
        <p:spPr>
          <a:xfrm flipH="1" flipV="1">
            <a:off x="889506" y="1937336"/>
            <a:ext cx="1" cy="57202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Rectángulo redondeado 9">
            <a:extLst>
              <a:ext uri="{FF2B5EF4-FFF2-40B4-BE49-F238E27FC236}">
                <a16:creationId xmlns:a16="http://schemas.microsoft.com/office/drawing/2014/main" id="{193097C7-4621-4AAA-9461-D712CF78E70A}"/>
              </a:ext>
            </a:extLst>
          </p:cNvPr>
          <p:cNvSpPr/>
          <p:nvPr/>
        </p:nvSpPr>
        <p:spPr>
          <a:xfrm>
            <a:off x="201528" y="1523668"/>
            <a:ext cx="1375955" cy="413668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00" b="1" dirty="0">
                <a:solidFill>
                  <a:schemeClr val="tx1"/>
                </a:solidFill>
              </a:rPr>
              <a:t>Pantalla 17- Concentrado de Retos</a:t>
            </a:r>
            <a:endParaRPr lang="es-MX" sz="1000" b="1" dirty="0">
              <a:solidFill>
                <a:schemeClr val="tx1"/>
              </a:solidFill>
            </a:endParaRPr>
          </a:p>
        </p:txBody>
      </p:sp>
      <p:sp>
        <p:nvSpPr>
          <p:cNvPr id="69" name="CuadroTexto 68">
            <a:extLst>
              <a:ext uri="{FF2B5EF4-FFF2-40B4-BE49-F238E27FC236}">
                <a16:creationId xmlns:a16="http://schemas.microsoft.com/office/drawing/2014/main" id="{9EC0BA92-683D-4A5B-BC78-257D89BD6153}"/>
              </a:ext>
            </a:extLst>
          </p:cNvPr>
          <p:cNvSpPr txBox="1"/>
          <p:nvPr/>
        </p:nvSpPr>
        <p:spPr>
          <a:xfrm>
            <a:off x="136541" y="2017518"/>
            <a:ext cx="13436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000" b="1" dirty="0"/>
              <a:t>Botón Ingresar al </a:t>
            </a:r>
          </a:p>
          <a:p>
            <a:r>
              <a:rPr lang="es-ES" sz="1000" b="1" dirty="0"/>
              <a:t>concentrado de Retos</a:t>
            </a:r>
          </a:p>
        </p:txBody>
      </p:sp>
      <p:cxnSp>
        <p:nvCxnSpPr>
          <p:cNvPr id="73" name="Conector angular 34">
            <a:extLst>
              <a:ext uri="{FF2B5EF4-FFF2-40B4-BE49-F238E27FC236}">
                <a16:creationId xmlns:a16="http://schemas.microsoft.com/office/drawing/2014/main" id="{4D7C64DF-0F6D-4C0C-BA2B-2CAC8AE53172}"/>
              </a:ext>
            </a:extLst>
          </p:cNvPr>
          <p:cNvCxnSpPr>
            <a:cxnSpLocks/>
            <a:stCxn id="13" idx="2"/>
            <a:endCxn id="75" idx="1"/>
          </p:cNvCxnSpPr>
          <p:nvPr/>
        </p:nvCxnSpPr>
        <p:spPr>
          <a:xfrm rot="16200000" flipH="1">
            <a:off x="9884633" y="2094008"/>
            <a:ext cx="385466" cy="952329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Rectángulo redondeado 37">
            <a:extLst>
              <a:ext uri="{FF2B5EF4-FFF2-40B4-BE49-F238E27FC236}">
                <a16:creationId xmlns:a16="http://schemas.microsoft.com/office/drawing/2014/main" id="{32D18136-DBDB-49E4-8A33-EB910FFAA96F}"/>
              </a:ext>
            </a:extLst>
          </p:cNvPr>
          <p:cNvSpPr/>
          <p:nvPr/>
        </p:nvSpPr>
        <p:spPr>
          <a:xfrm>
            <a:off x="10553531" y="2465954"/>
            <a:ext cx="1375955" cy="59390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100" b="1" dirty="0">
                <a:solidFill>
                  <a:schemeClr val="tx1"/>
                </a:solidFill>
              </a:rPr>
              <a:t>Pantalla 18- Impactos de Sugerencias</a:t>
            </a:r>
            <a:endParaRPr lang="es-MX" sz="1100" b="1" dirty="0">
              <a:solidFill>
                <a:schemeClr val="tx1"/>
              </a:solidFill>
            </a:endParaRPr>
          </a:p>
        </p:txBody>
      </p:sp>
      <p:sp>
        <p:nvSpPr>
          <p:cNvPr id="76" name="CuadroTexto 75">
            <a:extLst>
              <a:ext uri="{FF2B5EF4-FFF2-40B4-BE49-F238E27FC236}">
                <a16:creationId xmlns:a16="http://schemas.microsoft.com/office/drawing/2014/main" id="{41F3792C-6395-4ABD-BD19-6BDEFB4F722B}"/>
              </a:ext>
            </a:extLst>
          </p:cNvPr>
          <p:cNvSpPr txBox="1"/>
          <p:nvPr/>
        </p:nvSpPr>
        <p:spPr>
          <a:xfrm>
            <a:off x="9529632" y="2405049"/>
            <a:ext cx="10534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000" b="1" dirty="0"/>
              <a:t>Botón Impactos </a:t>
            </a:r>
          </a:p>
          <a:p>
            <a:r>
              <a:rPr lang="es-ES" sz="1000" b="1" dirty="0"/>
              <a:t>de Sugerencias</a:t>
            </a:r>
            <a:endParaRPr lang="es-MX" sz="1000" b="1" dirty="0"/>
          </a:p>
        </p:txBody>
      </p:sp>
    </p:spTree>
    <p:extLst>
      <p:ext uri="{BB962C8B-B14F-4D97-AF65-F5344CB8AC3E}">
        <p14:creationId xmlns:p14="http://schemas.microsoft.com/office/powerpoint/2010/main" val="26424344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ángulo 12"/>
          <p:cNvSpPr/>
          <p:nvPr/>
        </p:nvSpPr>
        <p:spPr>
          <a:xfrm>
            <a:off x="412069" y="2056418"/>
            <a:ext cx="11285449" cy="464067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" name="Rectángulo 6"/>
          <p:cNvSpPr/>
          <p:nvPr/>
        </p:nvSpPr>
        <p:spPr bwMode="ltGray">
          <a:xfrm>
            <a:off x="412069" y="714252"/>
            <a:ext cx="11285449" cy="134216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3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Rectángulo 9"/>
          <p:cNvSpPr/>
          <p:nvPr/>
        </p:nvSpPr>
        <p:spPr bwMode="ltGray">
          <a:xfrm>
            <a:off x="412069" y="714251"/>
            <a:ext cx="11285449" cy="1342167"/>
          </a:xfrm>
          <a:prstGeom prst="rect">
            <a:avLst/>
          </a:prstGeom>
          <a:solidFill>
            <a:srgbClr val="DEDEDE"/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3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0" y="0"/>
            <a:ext cx="12192000" cy="58082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b="1" dirty="0">
                <a:solidFill>
                  <a:schemeClr val="tx1"/>
                </a:solidFill>
              </a:rPr>
              <a:t>Pantalla </a:t>
            </a:r>
            <a:r>
              <a:rPr lang="es-MX" sz="2800" b="1" dirty="0">
                <a:solidFill>
                  <a:schemeClr val="tx1"/>
                </a:solidFill>
              </a:rPr>
              <a:t>#3- Ingresar al concentrado de Sugerencias (Mejora Continua)</a:t>
            </a: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3194" y1="45370" x2="23194" y2="45370"/>
                        <a14:foregroundMark x1="28333" y1="51481" x2="28333" y2="51481"/>
                        <a14:foregroundMark x1="53472" y1="50741" x2="53472" y2="50741"/>
                        <a14:foregroundMark x1="63889" y1="51111" x2="63889" y2="51111"/>
                        <a14:foregroundMark x1="73750" y1="51481" x2="73750" y2="51481"/>
                        <a14:foregroundMark x1="74306" y1="32593" x2="74306" y2="32593"/>
                        <a14:foregroundMark x1="25694" y1="68333" x2="25694" y2="68333"/>
                        <a14:foregroundMark x1="52917" y1="41111" x2="52917" y2="41111"/>
                        <a14:foregroundMark x1="57361" y1="39815" x2="57361" y2="39815"/>
                        <a14:foregroundMark x1="61111" y1="39259" x2="61111" y2="39259"/>
                        <a14:foregroundMark x1="65139" y1="39074" x2="65139" y2="39074"/>
                        <a14:foregroundMark x1="69306" y1="38148" x2="69306" y2="38148"/>
                        <a14:foregroundMark x1="72639" y1="49259" x2="72639" y2="49259"/>
                        <a14:foregroundMark x1="81389" y1="56296" x2="81389" y2="56296"/>
                        <a14:foregroundMark x1="80694" y1="55741" x2="80694" y2="55741"/>
                        <a14:foregroundMark x1="79583" y1="56111" x2="79583" y2="56111"/>
                        <a14:backgroundMark x1="58194" y1="39074" x2="58194" y2="39074"/>
                        <a14:backgroundMark x1="69861" y1="39630" x2="69861" y2="39630"/>
                        <a14:backgroundMark x1="65972" y1="39074" x2="65972" y2="39074"/>
                        <a14:backgroundMark x1="76250" y1="49630" x2="76250" y2="496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685" t="27119" r="16285" b="27478"/>
          <a:stretch/>
        </p:blipFill>
        <p:spPr>
          <a:xfrm>
            <a:off x="838862" y="1019575"/>
            <a:ext cx="1482920" cy="731520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5463" b="51019" l="26094" r="61797">
                        <a14:foregroundMark x1="33620" y1="23704" x2="33620" y2="23704"/>
                        <a14:foregroundMark x1="30208" y1="23241" x2="30208" y2="23241"/>
                        <a14:foregroundMark x1="30859" y1="41574" x2="30859" y2="41574"/>
                        <a14:foregroundMark x1="40443" y1="41157" x2="40443" y2="41157"/>
                        <a14:foregroundMark x1="51302" y1="43194" x2="51302" y2="43194"/>
                        <a14:foregroundMark x1="27786" y1="34120" x2="27786" y2="34120"/>
                        <a14:foregroundMark x1="30443" y1="35185" x2="30443" y2="35185"/>
                        <a14:foregroundMark x1="33307" y1="34769" x2="33307" y2="34769"/>
                        <a14:foregroundMark x1="33255" y1="32083" x2="33255" y2="32083"/>
                        <a14:foregroundMark x1="34609" y1="34815" x2="34609" y2="34815"/>
                        <a14:foregroundMark x1="37474" y1="34769" x2="37474" y2="34769"/>
                        <a14:foregroundMark x1="40495" y1="34583" x2="40495" y2="34583"/>
                        <a14:foregroundMark x1="42969" y1="34120" x2="42969" y2="34120"/>
                        <a14:foregroundMark x1="44193" y1="34537" x2="44193" y2="34537"/>
                        <a14:foregroundMark x1="45990" y1="35231" x2="45990" y2="35231"/>
                        <a14:foregroundMark x1="48880" y1="34120" x2="48880" y2="34120"/>
                        <a14:foregroundMark x1="51719" y1="33611" x2="51719" y2="33611"/>
                        <a14:foregroundMark x1="53359" y1="34444" x2="53359" y2="34444"/>
                        <a14:foregroundMark x1="53411" y1="32269" x2="53411" y2="32269"/>
                        <a14:foregroundMark x1="54688" y1="34861" x2="54688" y2="34861"/>
                        <a14:foregroundMark x1="57214" y1="34167" x2="57214" y2="34167"/>
                        <a14:foregroundMark x1="61328" y1="34074" x2="61328" y2="34074"/>
                        <a14:backgroundMark x1="31380" y1="34444" x2="31380" y2="34444"/>
                        <a14:backgroundMark x1="39635" y1="36111" x2="39635" y2="36111"/>
                        <a14:backgroundMark x1="60495" y1="36019" x2="60495" y2="36019"/>
                      </a14:backgroundRemoval>
                    </a14:imgEffect>
                  </a14:imgLayer>
                </a14:imgProps>
              </a:ext>
            </a:extLst>
          </a:blip>
          <a:srcRect l="25795" t="15054" r="38045" b="48968"/>
          <a:stretch/>
        </p:blipFill>
        <p:spPr>
          <a:xfrm>
            <a:off x="9712515" y="1043786"/>
            <a:ext cx="1220526" cy="683098"/>
          </a:xfrm>
          <a:prstGeom prst="rect">
            <a:avLst/>
          </a:prstGeom>
        </p:spPr>
      </p:pic>
      <p:sp>
        <p:nvSpPr>
          <p:cNvPr id="12" name="CuadroTexto 11"/>
          <p:cNvSpPr txBox="1"/>
          <p:nvPr/>
        </p:nvSpPr>
        <p:spPr>
          <a:xfrm>
            <a:off x="3060447" y="1092946"/>
            <a:ext cx="59886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3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Sistema de Sugerencias de Mejora</a:t>
            </a:r>
          </a:p>
        </p:txBody>
      </p:sp>
      <p:sp>
        <p:nvSpPr>
          <p:cNvPr id="27" name="Rectángulo 26"/>
          <p:cNvSpPr/>
          <p:nvPr/>
        </p:nvSpPr>
        <p:spPr>
          <a:xfrm>
            <a:off x="11561197" y="2056417"/>
            <a:ext cx="115295" cy="461075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9" name="Rectángulo 28"/>
          <p:cNvSpPr/>
          <p:nvPr/>
        </p:nvSpPr>
        <p:spPr>
          <a:xfrm>
            <a:off x="11561197" y="4497494"/>
            <a:ext cx="115295" cy="2124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/>
          <p:cNvSpPr/>
          <p:nvPr/>
        </p:nvSpPr>
        <p:spPr>
          <a:xfrm>
            <a:off x="412069" y="714252"/>
            <a:ext cx="11285449" cy="5982845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5" name="Rectángulo redondeado 54"/>
          <p:cNvSpPr/>
          <p:nvPr/>
        </p:nvSpPr>
        <p:spPr>
          <a:xfrm>
            <a:off x="7641668" y="6274819"/>
            <a:ext cx="3678427" cy="287287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b="1" dirty="0">
                <a:solidFill>
                  <a:schemeClr val="tx1"/>
                </a:solidFill>
              </a:rPr>
              <a:t>Exportar a Excel</a:t>
            </a:r>
            <a:endParaRPr lang="es-MX" sz="1400" b="1" dirty="0">
              <a:solidFill>
                <a:schemeClr val="tx1"/>
              </a:solidFill>
            </a:endParaRPr>
          </a:p>
        </p:txBody>
      </p:sp>
      <p:sp>
        <p:nvSpPr>
          <p:cNvPr id="63" name="Rectángulo redondeado 62"/>
          <p:cNvSpPr/>
          <p:nvPr/>
        </p:nvSpPr>
        <p:spPr>
          <a:xfrm>
            <a:off x="657368" y="2218741"/>
            <a:ext cx="10689901" cy="287287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b="1" dirty="0"/>
              <a:t>Concentrado de Sugerencias</a:t>
            </a:r>
          </a:p>
        </p:txBody>
      </p:sp>
      <p:sp>
        <p:nvSpPr>
          <p:cNvPr id="64" name="Rectángulo 63"/>
          <p:cNvSpPr/>
          <p:nvPr/>
        </p:nvSpPr>
        <p:spPr>
          <a:xfrm>
            <a:off x="657368" y="2604051"/>
            <a:ext cx="10689901" cy="3535777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s-MX" sz="1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21" name="Imagen 2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4786" y="2621468"/>
            <a:ext cx="10655065" cy="3509651"/>
          </a:xfrm>
          <a:prstGeom prst="rect">
            <a:avLst/>
          </a:prstGeom>
        </p:spPr>
      </p:pic>
      <p:pic>
        <p:nvPicPr>
          <p:cNvPr id="67" name="Picture 2" descr="Editar | Icono Gratis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026" y="2779360"/>
            <a:ext cx="144000" cy="14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8" name="Picture 2" descr="Editar | Icono Gratis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669" y="2940469"/>
            <a:ext cx="144000" cy="14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9" name="Picture 2" descr="Editar | Icono Gratis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669" y="3081252"/>
            <a:ext cx="144000" cy="14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0" name="Picture 2" descr="Editar | Icono Gratis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021" y="3242361"/>
            <a:ext cx="144000" cy="14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" name="Picture 2" descr="Editar | Icono Gratis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021" y="3400070"/>
            <a:ext cx="144000" cy="14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" name="Picture 2" descr="Editar | Icono Gratis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664" y="3552470"/>
            <a:ext cx="144000" cy="14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3" name="Picture 2" descr="Editar | Icono Gratis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021" y="3691883"/>
            <a:ext cx="144000" cy="14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4" name="Picture 2" descr="Editar | Icono Gratis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664" y="3852992"/>
            <a:ext cx="144000" cy="14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5" name="Picture 2" descr="Editar | Icono Gratis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664" y="3993775"/>
            <a:ext cx="144000" cy="14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6" name="Picture 2" descr="Editar | Icono Gratis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016" y="4154884"/>
            <a:ext cx="144000" cy="14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7" name="Picture 2" descr="Editar | Icono Gratis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016" y="4312593"/>
            <a:ext cx="144000" cy="14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8" name="Picture 2" descr="Editar | Icono Gratis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659" y="4464993"/>
            <a:ext cx="144000" cy="14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9" name="Picture 2" descr="Editar | Icono Gratis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016" y="4604406"/>
            <a:ext cx="144000" cy="14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0" name="Picture 2" descr="Editar | Icono Gratis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659" y="4765515"/>
            <a:ext cx="144000" cy="14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1" name="Picture 2" descr="Editar | Icono Gratis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659" y="4906298"/>
            <a:ext cx="144000" cy="14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" name="Picture 2" descr="Editar | Icono Gratis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011" y="5067407"/>
            <a:ext cx="144000" cy="14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3" name="Picture 2" descr="Editar | Icono Gratis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011" y="5225116"/>
            <a:ext cx="144000" cy="14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4" name="Picture 2" descr="Editar | Icono Gratis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654" y="5377516"/>
            <a:ext cx="144000" cy="14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5" name="Picture 2" descr="Editar | Icono Gratis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011" y="5516929"/>
            <a:ext cx="144000" cy="14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6" name="Picture 2" descr="Editar | Icono Gratis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654" y="5678038"/>
            <a:ext cx="144000" cy="14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7" name="Picture 2" descr="Editar | Icono Gratis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654" y="5818821"/>
            <a:ext cx="144000" cy="14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8" name="Picture 2" descr="Editar | Icono Gratis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006" y="5979930"/>
            <a:ext cx="144000" cy="14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Grupo 2"/>
          <p:cNvGrpSpPr/>
          <p:nvPr/>
        </p:nvGrpSpPr>
        <p:grpSpPr>
          <a:xfrm>
            <a:off x="674786" y="6270532"/>
            <a:ext cx="3678427" cy="287287"/>
            <a:chOff x="674786" y="6270532"/>
            <a:chExt cx="3678427" cy="287287"/>
          </a:xfrm>
        </p:grpSpPr>
        <p:sp>
          <p:nvSpPr>
            <p:cNvPr id="38" name="Rectángulo redondeado 37"/>
            <p:cNvSpPr/>
            <p:nvPr/>
          </p:nvSpPr>
          <p:spPr>
            <a:xfrm>
              <a:off x="674786" y="6270532"/>
              <a:ext cx="3678427" cy="287287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400" b="1" dirty="0">
                  <a:solidFill>
                    <a:schemeClr val="tx1"/>
                  </a:solidFill>
                </a:rPr>
                <a:t>Atrás</a:t>
              </a:r>
              <a:endParaRPr lang="es-MX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2" name="Flecha derecha 1"/>
            <p:cNvSpPr/>
            <p:nvPr/>
          </p:nvSpPr>
          <p:spPr>
            <a:xfrm flipH="1">
              <a:off x="1919061" y="6314076"/>
              <a:ext cx="288000" cy="216000"/>
            </a:xfrm>
            <a:prstGeom prst="rightArrow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41" name="Rectángulo 40"/>
          <p:cNvSpPr/>
          <p:nvPr/>
        </p:nvSpPr>
        <p:spPr>
          <a:xfrm rot="16200000">
            <a:off x="5945138" y="744625"/>
            <a:ext cx="115295" cy="1065600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2" name="Rectángulo 41"/>
          <p:cNvSpPr/>
          <p:nvPr/>
        </p:nvSpPr>
        <p:spPr>
          <a:xfrm rot="16200000">
            <a:off x="2217137" y="4529600"/>
            <a:ext cx="115295" cy="3096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5EFB2101-10D7-492F-BAA2-582DF57C41E5}"/>
              </a:ext>
            </a:extLst>
          </p:cNvPr>
          <p:cNvSpPr/>
          <p:nvPr/>
        </p:nvSpPr>
        <p:spPr>
          <a:xfrm>
            <a:off x="2931574" y="5295753"/>
            <a:ext cx="7126826" cy="5030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/>
              <a:t>En esta tabla se agregan las sugerencias, insertar un botón para agregar información y eliminar toda una fila</a:t>
            </a:r>
            <a:endParaRPr lang="es-MX" sz="1200" dirty="0"/>
          </a:p>
        </p:txBody>
      </p:sp>
    </p:spTree>
    <p:extLst>
      <p:ext uri="{BB962C8B-B14F-4D97-AF65-F5344CB8AC3E}">
        <p14:creationId xmlns:p14="http://schemas.microsoft.com/office/powerpoint/2010/main" val="22440152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ángulo 12"/>
          <p:cNvSpPr/>
          <p:nvPr/>
        </p:nvSpPr>
        <p:spPr>
          <a:xfrm>
            <a:off x="412069" y="2056418"/>
            <a:ext cx="11285449" cy="464067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" name="Rectángulo 6"/>
          <p:cNvSpPr/>
          <p:nvPr/>
        </p:nvSpPr>
        <p:spPr bwMode="ltGray">
          <a:xfrm>
            <a:off x="412069" y="714252"/>
            <a:ext cx="11285449" cy="134216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3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Rectángulo 9"/>
          <p:cNvSpPr/>
          <p:nvPr/>
        </p:nvSpPr>
        <p:spPr bwMode="ltGray">
          <a:xfrm>
            <a:off x="412069" y="714251"/>
            <a:ext cx="11285449" cy="1342167"/>
          </a:xfrm>
          <a:prstGeom prst="rect">
            <a:avLst/>
          </a:prstGeom>
          <a:solidFill>
            <a:srgbClr val="DEDEDE"/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3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0" y="0"/>
            <a:ext cx="12192000" cy="58082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b="1" dirty="0">
                <a:solidFill>
                  <a:schemeClr val="tx1"/>
                </a:solidFill>
              </a:rPr>
              <a:t>Pantalla </a:t>
            </a:r>
            <a:r>
              <a:rPr lang="es-MX" sz="2800" b="1" dirty="0">
                <a:solidFill>
                  <a:schemeClr val="tx1"/>
                </a:solidFill>
              </a:rPr>
              <a:t>#10- </a:t>
            </a:r>
            <a:r>
              <a:rPr lang="es-MX" sz="2800" b="1" dirty="0" err="1">
                <a:solidFill>
                  <a:schemeClr val="tx1"/>
                </a:solidFill>
              </a:rPr>
              <a:t>Vo</a:t>
            </a:r>
            <a:r>
              <a:rPr lang="es-MX" sz="2800" b="1" dirty="0">
                <a:solidFill>
                  <a:schemeClr val="tx1"/>
                </a:solidFill>
              </a:rPr>
              <a:t>. Bo Implementación (Mejora Continua)</a:t>
            </a: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3194" y1="45370" x2="23194" y2="45370"/>
                        <a14:foregroundMark x1="28333" y1="51481" x2="28333" y2="51481"/>
                        <a14:foregroundMark x1="53472" y1="50741" x2="53472" y2="50741"/>
                        <a14:foregroundMark x1="63889" y1="51111" x2="63889" y2="51111"/>
                        <a14:foregroundMark x1="73750" y1="51481" x2="73750" y2="51481"/>
                        <a14:foregroundMark x1="74306" y1="32593" x2="74306" y2="32593"/>
                        <a14:foregroundMark x1="25694" y1="68333" x2="25694" y2="68333"/>
                        <a14:foregroundMark x1="52917" y1="41111" x2="52917" y2="41111"/>
                        <a14:foregroundMark x1="57361" y1="39815" x2="57361" y2="39815"/>
                        <a14:foregroundMark x1="61111" y1="39259" x2="61111" y2="39259"/>
                        <a14:foregroundMark x1="65139" y1="39074" x2="65139" y2="39074"/>
                        <a14:foregroundMark x1="69306" y1="38148" x2="69306" y2="38148"/>
                        <a14:foregroundMark x1="72639" y1="49259" x2="72639" y2="49259"/>
                        <a14:foregroundMark x1="81389" y1="56296" x2="81389" y2="56296"/>
                        <a14:foregroundMark x1="80694" y1="55741" x2="80694" y2="55741"/>
                        <a14:foregroundMark x1="79583" y1="56111" x2="79583" y2="56111"/>
                        <a14:backgroundMark x1="58194" y1="39074" x2="58194" y2="39074"/>
                        <a14:backgroundMark x1="69861" y1="39630" x2="69861" y2="39630"/>
                        <a14:backgroundMark x1="65972" y1="39074" x2="65972" y2="39074"/>
                        <a14:backgroundMark x1="76250" y1="49630" x2="76250" y2="496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685" t="27119" r="16285" b="27478"/>
          <a:stretch/>
        </p:blipFill>
        <p:spPr>
          <a:xfrm>
            <a:off x="838862" y="1019575"/>
            <a:ext cx="1482920" cy="731520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5463" b="51019" l="26094" r="61797">
                        <a14:foregroundMark x1="33620" y1="23704" x2="33620" y2="23704"/>
                        <a14:foregroundMark x1="30208" y1="23241" x2="30208" y2="23241"/>
                        <a14:foregroundMark x1="30859" y1="41574" x2="30859" y2="41574"/>
                        <a14:foregroundMark x1="40443" y1="41157" x2="40443" y2="41157"/>
                        <a14:foregroundMark x1="51302" y1="43194" x2="51302" y2="43194"/>
                        <a14:foregroundMark x1="27786" y1="34120" x2="27786" y2="34120"/>
                        <a14:foregroundMark x1="30443" y1="35185" x2="30443" y2="35185"/>
                        <a14:foregroundMark x1="33307" y1="34769" x2="33307" y2="34769"/>
                        <a14:foregroundMark x1="33255" y1="32083" x2="33255" y2="32083"/>
                        <a14:foregroundMark x1="34609" y1="34815" x2="34609" y2="34815"/>
                        <a14:foregroundMark x1="37474" y1="34769" x2="37474" y2="34769"/>
                        <a14:foregroundMark x1="40495" y1="34583" x2="40495" y2="34583"/>
                        <a14:foregroundMark x1="42969" y1="34120" x2="42969" y2="34120"/>
                        <a14:foregroundMark x1="44193" y1="34537" x2="44193" y2="34537"/>
                        <a14:foregroundMark x1="45990" y1="35231" x2="45990" y2="35231"/>
                        <a14:foregroundMark x1="48880" y1="34120" x2="48880" y2="34120"/>
                        <a14:foregroundMark x1="51719" y1="33611" x2="51719" y2="33611"/>
                        <a14:foregroundMark x1="53359" y1="34444" x2="53359" y2="34444"/>
                        <a14:foregroundMark x1="53411" y1="32269" x2="53411" y2="32269"/>
                        <a14:foregroundMark x1="54688" y1="34861" x2="54688" y2="34861"/>
                        <a14:foregroundMark x1="57214" y1="34167" x2="57214" y2="34167"/>
                        <a14:foregroundMark x1="61328" y1="34074" x2="61328" y2="34074"/>
                        <a14:backgroundMark x1="31380" y1="34444" x2="31380" y2="34444"/>
                        <a14:backgroundMark x1="39635" y1="36111" x2="39635" y2="36111"/>
                        <a14:backgroundMark x1="60495" y1="36019" x2="60495" y2="36019"/>
                      </a14:backgroundRemoval>
                    </a14:imgEffect>
                  </a14:imgLayer>
                </a14:imgProps>
              </a:ext>
            </a:extLst>
          </a:blip>
          <a:srcRect l="25795" t="15054" r="38045" b="48968"/>
          <a:stretch/>
        </p:blipFill>
        <p:spPr>
          <a:xfrm>
            <a:off x="9712515" y="1043786"/>
            <a:ext cx="1220526" cy="683098"/>
          </a:xfrm>
          <a:prstGeom prst="rect">
            <a:avLst/>
          </a:prstGeom>
        </p:spPr>
      </p:pic>
      <p:sp>
        <p:nvSpPr>
          <p:cNvPr id="12" name="CuadroTexto 11"/>
          <p:cNvSpPr txBox="1"/>
          <p:nvPr/>
        </p:nvSpPr>
        <p:spPr>
          <a:xfrm>
            <a:off x="3060447" y="1092946"/>
            <a:ext cx="59886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3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Sistema de Sugerencias de Mejora</a:t>
            </a:r>
          </a:p>
        </p:txBody>
      </p:sp>
      <p:sp>
        <p:nvSpPr>
          <p:cNvPr id="27" name="Rectángulo 26"/>
          <p:cNvSpPr/>
          <p:nvPr/>
        </p:nvSpPr>
        <p:spPr>
          <a:xfrm>
            <a:off x="11561197" y="2056417"/>
            <a:ext cx="115295" cy="461075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9" name="Rectángulo 28"/>
          <p:cNvSpPr/>
          <p:nvPr/>
        </p:nvSpPr>
        <p:spPr>
          <a:xfrm>
            <a:off x="11561197" y="2137460"/>
            <a:ext cx="115295" cy="2124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/>
          <p:cNvSpPr/>
          <p:nvPr/>
        </p:nvSpPr>
        <p:spPr>
          <a:xfrm>
            <a:off x="412069" y="714252"/>
            <a:ext cx="11285449" cy="5982845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2" name="Rectángulo redondeado 31"/>
          <p:cNvSpPr/>
          <p:nvPr/>
        </p:nvSpPr>
        <p:spPr>
          <a:xfrm>
            <a:off x="657368" y="2218741"/>
            <a:ext cx="10655066" cy="287287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b="1" dirty="0"/>
              <a:t>Validación de Implementación de Sugerencia PLA-004-2020</a:t>
            </a:r>
          </a:p>
        </p:txBody>
      </p:sp>
      <p:sp>
        <p:nvSpPr>
          <p:cNvPr id="33" name="Rectángulo 32"/>
          <p:cNvSpPr/>
          <p:nvPr/>
        </p:nvSpPr>
        <p:spPr>
          <a:xfrm>
            <a:off x="657368" y="2604050"/>
            <a:ext cx="10655066" cy="3004008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MX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Nombre de Sugerencia: </a:t>
            </a:r>
            <a:r>
              <a:rPr lang="es-E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Apoyo Visual Para Una Buena Estiba</a:t>
            </a:r>
          </a:p>
          <a:p>
            <a:endParaRPr lang="es-MX" sz="5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s-MX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Situación Actual: </a:t>
            </a:r>
            <a:r>
              <a:rPr lang="es-E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Mala estiba "peligrosa" desalineada, daño en los rodillos</a:t>
            </a:r>
          </a:p>
          <a:p>
            <a:endParaRPr lang="es-MX" sz="5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s-MX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Idea Propuesta: </a:t>
            </a:r>
            <a:r>
              <a:rPr lang="es-E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Pintar o delimitar la base de los bancos donde se colocan las placas para una correcta estiba y así mismo cuidar los rodillos evitando desgaste y sea más fácil de girar.</a:t>
            </a:r>
          </a:p>
          <a:p>
            <a:endParaRPr lang="es-MX" sz="5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s-MX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Colaborador: </a:t>
            </a:r>
            <a:r>
              <a:rPr lang="es-MX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César Jerónimo Cardona Moran</a:t>
            </a:r>
            <a:endParaRPr lang="es-MX" sz="1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s-MX" sz="5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s-MX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No. De Nómina: </a:t>
            </a:r>
            <a:r>
              <a:rPr lang="es-MX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63049</a:t>
            </a:r>
            <a:endParaRPr lang="es-MX" sz="1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s-MX" sz="5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s-MX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Puesto: </a:t>
            </a:r>
            <a:r>
              <a:rPr lang="es-MX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Ayudante General</a:t>
            </a:r>
          </a:p>
          <a:p>
            <a:endParaRPr lang="es-MX" sz="5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s-MX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Área: </a:t>
            </a:r>
            <a:r>
              <a:rPr lang="es-MX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ENERYA</a:t>
            </a:r>
          </a:p>
          <a:p>
            <a:endParaRPr lang="es-MX" sz="5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s-MX" sz="12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Subárea</a:t>
            </a:r>
            <a:r>
              <a:rPr lang="es-MX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</a:t>
            </a:r>
            <a:r>
              <a:rPr lang="es-MX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Empastadoras</a:t>
            </a:r>
          </a:p>
          <a:p>
            <a:endParaRPr lang="es-MX" sz="5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s-MX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Fecha de Sugerencia: </a:t>
            </a:r>
            <a:r>
              <a:rPr lang="es-MX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17/08/20</a:t>
            </a:r>
          </a:p>
          <a:p>
            <a:endParaRPr lang="es-MX" sz="1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s-MX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Analista de factibilidad: </a:t>
            </a:r>
            <a:r>
              <a:rPr lang="es-MX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Héctor Eduardo Rodríguez Torres</a:t>
            </a:r>
            <a:endParaRPr lang="es-MX" sz="1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s-MX" sz="1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84599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ángulo 12"/>
          <p:cNvSpPr/>
          <p:nvPr/>
        </p:nvSpPr>
        <p:spPr>
          <a:xfrm>
            <a:off x="412069" y="2056418"/>
            <a:ext cx="11285449" cy="464067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" name="Rectángulo 6"/>
          <p:cNvSpPr/>
          <p:nvPr/>
        </p:nvSpPr>
        <p:spPr bwMode="ltGray">
          <a:xfrm>
            <a:off x="412069" y="714252"/>
            <a:ext cx="11285449" cy="134216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3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Rectángulo 9"/>
          <p:cNvSpPr/>
          <p:nvPr/>
        </p:nvSpPr>
        <p:spPr bwMode="ltGray">
          <a:xfrm>
            <a:off x="412069" y="714251"/>
            <a:ext cx="11285449" cy="1342167"/>
          </a:xfrm>
          <a:prstGeom prst="rect">
            <a:avLst/>
          </a:prstGeom>
          <a:solidFill>
            <a:srgbClr val="DEDEDE"/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3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0" y="0"/>
            <a:ext cx="12192000" cy="58082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b="1" dirty="0">
                <a:solidFill>
                  <a:schemeClr val="tx1"/>
                </a:solidFill>
              </a:rPr>
              <a:t>Pantalla </a:t>
            </a:r>
            <a:r>
              <a:rPr lang="es-MX" sz="2800" b="1" dirty="0">
                <a:solidFill>
                  <a:schemeClr val="tx1"/>
                </a:solidFill>
              </a:rPr>
              <a:t>#10- </a:t>
            </a:r>
            <a:r>
              <a:rPr lang="es-MX" sz="2800" b="1" dirty="0" err="1">
                <a:solidFill>
                  <a:schemeClr val="tx1"/>
                </a:solidFill>
              </a:rPr>
              <a:t>Vo</a:t>
            </a:r>
            <a:r>
              <a:rPr lang="es-MX" sz="2800" b="1" dirty="0">
                <a:solidFill>
                  <a:schemeClr val="tx1"/>
                </a:solidFill>
              </a:rPr>
              <a:t>. Bo Implementación (Mejora Continua)</a:t>
            </a: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3194" y1="45370" x2="23194" y2="45370"/>
                        <a14:foregroundMark x1="28333" y1="51481" x2="28333" y2="51481"/>
                        <a14:foregroundMark x1="53472" y1="50741" x2="53472" y2="50741"/>
                        <a14:foregroundMark x1="63889" y1="51111" x2="63889" y2="51111"/>
                        <a14:foregroundMark x1="73750" y1="51481" x2="73750" y2="51481"/>
                        <a14:foregroundMark x1="74306" y1="32593" x2="74306" y2="32593"/>
                        <a14:foregroundMark x1="25694" y1="68333" x2="25694" y2="68333"/>
                        <a14:foregroundMark x1="52917" y1="41111" x2="52917" y2="41111"/>
                        <a14:foregroundMark x1="57361" y1="39815" x2="57361" y2="39815"/>
                        <a14:foregroundMark x1="61111" y1="39259" x2="61111" y2="39259"/>
                        <a14:foregroundMark x1="65139" y1="39074" x2="65139" y2="39074"/>
                        <a14:foregroundMark x1="69306" y1="38148" x2="69306" y2="38148"/>
                        <a14:foregroundMark x1="72639" y1="49259" x2="72639" y2="49259"/>
                        <a14:foregroundMark x1="81389" y1="56296" x2="81389" y2="56296"/>
                        <a14:foregroundMark x1="80694" y1="55741" x2="80694" y2="55741"/>
                        <a14:foregroundMark x1="79583" y1="56111" x2="79583" y2="56111"/>
                        <a14:backgroundMark x1="58194" y1="39074" x2="58194" y2="39074"/>
                        <a14:backgroundMark x1="69861" y1="39630" x2="69861" y2="39630"/>
                        <a14:backgroundMark x1="65972" y1="39074" x2="65972" y2="39074"/>
                        <a14:backgroundMark x1="76250" y1="49630" x2="76250" y2="496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685" t="27119" r="16285" b="27478"/>
          <a:stretch/>
        </p:blipFill>
        <p:spPr>
          <a:xfrm>
            <a:off x="838862" y="1019575"/>
            <a:ext cx="1482920" cy="731520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5463" b="51019" l="26094" r="61797">
                        <a14:foregroundMark x1="33620" y1="23704" x2="33620" y2="23704"/>
                        <a14:foregroundMark x1="30208" y1="23241" x2="30208" y2="23241"/>
                        <a14:foregroundMark x1="30859" y1="41574" x2="30859" y2="41574"/>
                        <a14:foregroundMark x1="40443" y1="41157" x2="40443" y2="41157"/>
                        <a14:foregroundMark x1="51302" y1="43194" x2="51302" y2="43194"/>
                        <a14:foregroundMark x1="27786" y1="34120" x2="27786" y2="34120"/>
                        <a14:foregroundMark x1="30443" y1="35185" x2="30443" y2="35185"/>
                        <a14:foregroundMark x1="33307" y1="34769" x2="33307" y2="34769"/>
                        <a14:foregroundMark x1="33255" y1="32083" x2="33255" y2="32083"/>
                        <a14:foregroundMark x1="34609" y1="34815" x2="34609" y2="34815"/>
                        <a14:foregroundMark x1="37474" y1="34769" x2="37474" y2="34769"/>
                        <a14:foregroundMark x1="40495" y1="34583" x2="40495" y2="34583"/>
                        <a14:foregroundMark x1="42969" y1="34120" x2="42969" y2="34120"/>
                        <a14:foregroundMark x1="44193" y1="34537" x2="44193" y2="34537"/>
                        <a14:foregroundMark x1="45990" y1="35231" x2="45990" y2="35231"/>
                        <a14:foregroundMark x1="48880" y1="34120" x2="48880" y2="34120"/>
                        <a14:foregroundMark x1="51719" y1="33611" x2="51719" y2="33611"/>
                        <a14:foregroundMark x1="53359" y1="34444" x2="53359" y2="34444"/>
                        <a14:foregroundMark x1="53411" y1="32269" x2="53411" y2="32269"/>
                        <a14:foregroundMark x1="54688" y1="34861" x2="54688" y2="34861"/>
                        <a14:foregroundMark x1="57214" y1="34167" x2="57214" y2="34167"/>
                        <a14:foregroundMark x1="61328" y1="34074" x2="61328" y2="34074"/>
                        <a14:backgroundMark x1="31380" y1="34444" x2="31380" y2="34444"/>
                        <a14:backgroundMark x1="39635" y1="36111" x2="39635" y2="36111"/>
                        <a14:backgroundMark x1="60495" y1="36019" x2="60495" y2="36019"/>
                      </a14:backgroundRemoval>
                    </a14:imgEffect>
                  </a14:imgLayer>
                </a14:imgProps>
              </a:ext>
            </a:extLst>
          </a:blip>
          <a:srcRect l="25795" t="15054" r="38045" b="48968"/>
          <a:stretch/>
        </p:blipFill>
        <p:spPr>
          <a:xfrm>
            <a:off x="9712515" y="1043786"/>
            <a:ext cx="1220526" cy="683098"/>
          </a:xfrm>
          <a:prstGeom prst="rect">
            <a:avLst/>
          </a:prstGeom>
        </p:spPr>
      </p:pic>
      <p:sp>
        <p:nvSpPr>
          <p:cNvPr id="12" name="CuadroTexto 11"/>
          <p:cNvSpPr txBox="1"/>
          <p:nvPr/>
        </p:nvSpPr>
        <p:spPr>
          <a:xfrm>
            <a:off x="3060447" y="1092946"/>
            <a:ext cx="59886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3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Sistema de Sugerencias de Mejora</a:t>
            </a:r>
          </a:p>
        </p:txBody>
      </p:sp>
      <p:sp>
        <p:nvSpPr>
          <p:cNvPr id="27" name="Rectángulo 26"/>
          <p:cNvSpPr/>
          <p:nvPr/>
        </p:nvSpPr>
        <p:spPr>
          <a:xfrm>
            <a:off x="11561197" y="2056417"/>
            <a:ext cx="115295" cy="461075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9" name="Rectángulo 28"/>
          <p:cNvSpPr/>
          <p:nvPr/>
        </p:nvSpPr>
        <p:spPr>
          <a:xfrm>
            <a:off x="11561197" y="4497494"/>
            <a:ext cx="115295" cy="2124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/>
          <p:cNvSpPr/>
          <p:nvPr/>
        </p:nvSpPr>
        <p:spPr>
          <a:xfrm>
            <a:off x="412069" y="714252"/>
            <a:ext cx="11285449" cy="5982845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CuadroTexto 13"/>
          <p:cNvSpPr txBox="1"/>
          <p:nvPr/>
        </p:nvSpPr>
        <p:spPr>
          <a:xfrm>
            <a:off x="657368" y="2207852"/>
            <a:ext cx="13801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Plan de Trabajo:</a:t>
            </a:r>
          </a:p>
        </p:txBody>
      </p:sp>
      <p:sp>
        <p:nvSpPr>
          <p:cNvPr id="16" name="Rectángulo 15"/>
          <p:cNvSpPr/>
          <p:nvPr/>
        </p:nvSpPr>
        <p:spPr>
          <a:xfrm>
            <a:off x="657368" y="2499557"/>
            <a:ext cx="10655066" cy="1750226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s-MX" sz="1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3494" y="2532289"/>
            <a:ext cx="10582723" cy="1656000"/>
          </a:xfrm>
          <a:prstGeom prst="rect">
            <a:avLst/>
          </a:prstGeom>
        </p:spPr>
      </p:pic>
      <p:sp>
        <p:nvSpPr>
          <p:cNvPr id="17" name="CuadroTexto 16"/>
          <p:cNvSpPr txBox="1"/>
          <p:nvPr/>
        </p:nvSpPr>
        <p:spPr>
          <a:xfrm>
            <a:off x="657368" y="4387599"/>
            <a:ext cx="29724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Adjuntar Presentación de Sugerencia:</a:t>
            </a:r>
          </a:p>
        </p:txBody>
      </p:sp>
      <p:grpSp>
        <p:nvGrpSpPr>
          <p:cNvPr id="18" name="Grupo 17"/>
          <p:cNvGrpSpPr/>
          <p:nvPr/>
        </p:nvGrpSpPr>
        <p:grpSpPr>
          <a:xfrm>
            <a:off x="660257" y="4664242"/>
            <a:ext cx="2969528" cy="417277"/>
            <a:chOff x="582952" y="5182090"/>
            <a:chExt cx="2969528" cy="417277"/>
          </a:xfrm>
        </p:grpSpPr>
        <p:sp>
          <p:nvSpPr>
            <p:cNvPr id="19" name="Rectángulo redondeado 18"/>
            <p:cNvSpPr/>
            <p:nvPr/>
          </p:nvSpPr>
          <p:spPr>
            <a:xfrm>
              <a:off x="582952" y="5182090"/>
              <a:ext cx="2969528" cy="417277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1200" b="1" dirty="0">
                  <a:solidFill>
                    <a:schemeClr val="bg1"/>
                  </a:solidFill>
                </a:rPr>
                <a:t>   Haga clic para Adjuntar</a:t>
              </a:r>
            </a:p>
          </p:txBody>
        </p:sp>
        <p:pic>
          <p:nvPicPr>
            <p:cNvPr id="20" name="Picture 6" descr="Paper Clip, Office Tool Logo (Gráfico) por yahyaanasatokillah · Creative  Fabrica"/>
            <p:cNvPicPr>
              <a:picLocks noChangeAspect="1" noChangeArrowheads="1"/>
            </p:cNvPicPr>
            <p:nvPr/>
          </p:nvPicPr>
          <p:blipFill rotWithShape="1">
            <a:blip r:embed="rId7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729" t="13385" r="36867" b="13060"/>
            <a:stretch/>
          </p:blipFill>
          <p:spPr bwMode="auto">
            <a:xfrm>
              <a:off x="1122898" y="5243293"/>
              <a:ext cx="160507" cy="3101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1" name="Rectángulo redondeado 20"/>
          <p:cNvSpPr/>
          <p:nvPr/>
        </p:nvSpPr>
        <p:spPr>
          <a:xfrm>
            <a:off x="4685210" y="5415850"/>
            <a:ext cx="6627223" cy="287287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b="1" dirty="0">
                <a:solidFill>
                  <a:schemeClr val="tx1"/>
                </a:solidFill>
              </a:rPr>
              <a:t>Implementada</a:t>
            </a:r>
            <a:endParaRPr lang="es-MX" sz="1400" b="1" dirty="0">
              <a:solidFill>
                <a:schemeClr val="tx1"/>
              </a:solidFill>
            </a:endParaRPr>
          </a:p>
        </p:txBody>
      </p:sp>
      <p:grpSp>
        <p:nvGrpSpPr>
          <p:cNvPr id="22" name="Grupo 21"/>
          <p:cNvGrpSpPr/>
          <p:nvPr/>
        </p:nvGrpSpPr>
        <p:grpSpPr>
          <a:xfrm>
            <a:off x="657368" y="5415850"/>
            <a:ext cx="3678427" cy="287287"/>
            <a:chOff x="674786" y="6270532"/>
            <a:chExt cx="3678427" cy="287287"/>
          </a:xfrm>
        </p:grpSpPr>
        <p:sp>
          <p:nvSpPr>
            <p:cNvPr id="23" name="Rectángulo redondeado 22"/>
            <p:cNvSpPr/>
            <p:nvPr/>
          </p:nvSpPr>
          <p:spPr>
            <a:xfrm>
              <a:off x="674786" y="6270532"/>
              <a:ext cx="3678427" cy="287287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400" b="1" dirty="0">
                  <a:solidFill>
                    <a:schemeClr val="tx1"/>
                  </a:solidFill>
                </a:rPr>
                <a:t>Atrás</a:t>
              </a:r>
              <a:endParaRPr lang="es-MX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24" name="Flecha derecha 23"/>
            <p:cNvSpPr/>
            <p:nvPr/>
          </p:nvSpPr>
          <p:spPr>
            <a:xfrm flipH="1">
              <a:off x="1919061" y="6314076"/>
              <a:ext cx="288000" cy="216000"/>
            </a:xfrm>
            <a:prstGeom prst="rightArrow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3" name="Bocadillo: rectángulo con esquinas redondeadas 2">
            <a:extLst>
              <a:ext uri="{FF2B5EF4-FFF2-40B4-BE49-F238E27FC236}">
                <a16:creationId xmlns:a16="http://schemas.microsoft.com/office/drawing/2014/main" id="{75742F82-BB53-47C3-BACC-E55E729D32C9}"/>
              </a:ext>
            </a:extLst>
          </p:cNvPr>
          <p:cNvSpPr/>
          <p:nvPr/>
        </p:nvSpPr>
        <p:spPr>
          <a:xfrm>
            <a:off x="4335795" y="4438568"/>
            <a:ext cx="2492772" cy="612648"/>
          </a:xfrm>
          <a:prstGeom prst="wedgeRoundRectCallout">
            <a:avLst>
              <a:gd name="adj1" fmla="val -72629"/>
              <a:gd name="adj2" fmla="val 25987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Lista de documentos adjuntos y el botón de ver</a:t>
            </a:r>
            <a:endParaRPr lang="es-MX" sz="1400" dirty="0"/>
          </a:p>
        </p:txBody>
      </p:sp>
    </p:spTree>
    <p:extLst>
      <p:ext uri="{BB962C8B-B14F-4D97-AF65-F5344CB8AC3E}">
        <p14:creationId xmlns:p14="http://schemas.microsoft.com/office/powerpoint/2010/main" val="31320756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ángulo 12"/>
          <p:cNvSpPr/>
          <p:nvPr/>
        </p:nvSpPr>
        <p:spPr>
          <a:xfrm>
            <a:off x="412069" y="2056418"/>
            <a:ext cx="11285449" cy="464067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" name="Rectángulo 6"/>
          <p:cNvSpPr/>
          <p:nvPr/>
        </p:nvSpPr>
        <p:spPr bwMode="ltGray">
          <a:xfrm>
            <a:off x="412069" y="714252"/>
            <a:ext cx="11285449" cy="134216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3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Rectángulo 9"/>
          <p:cNvSpPr/>
          <p:nvPr/>
        </p:nvSpPr>
        <p:spPr bwMode="ltGray">
          <a:xfrm>
            <a:off x="412069" y="714251"/>
            <a:ext cx="11285449" cy="1342167"/>
          </a:xfrm>
          <a:prstGeom prst="rect">
            <a:avLst/>
          </a:prstGeom>
          <a:solidFill>
            <a:srgbClr val="DEDEDE"/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3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0" y="0"/>
            <a:ext cx="12192000" cy="58082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b="1" dirty="0">
                <a:solidFill>
                  <a:schemeClr val="tx1"/>
                </a:solidFill>
              </a:rPr>
              <a:t>Pantalla </a:t>
            </a:r>
            <a:r>
              <a:rPr lang="es-MX" sz="2800" b="1" dirty="0">
                <a:solidFill>
                  <a:schemeClr val="tx1"/>
                </a:solidFill>
              </a:rPr>
              <a:t>#11- Val. de Impactos (Mejora Continua)</a:t>
            </a: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3194" y1="45370" x2="23194" y2="45370"/>
                        <a14:foregroundMark x1="28333" y1="51481" x2="28333" y2="51481"/>
                        <a14:foregroundMark x1="53472" y1="50741" x2="53472" y2="50741"/>
                        <a14:foregroundMark x1="63889" y1="51111" x2="63889" y2="51111"/>
                        <a14:foregroundMark x1="73750" y1="51481" x2="73750" y2="51481"/>
                        <a14:foregroundMark x1="74306" y1="32593" x2="74306" y2="32593"/>
                        <a14:foregroundMark x1="25694" y1="68333" x2="25694" y2="68333"/>
                        <a14:foregroundMark x1="52917" y1="41111" x2="52917" y2="41111"/>
                        <a14:foregroundMark x1="57361" y1="39815" x2="57361" y2="39815"/>
                        <a14:foregroundMark x1="61111" y1="39259" x2="61111" y2="39259"/>
                        <a14:foregroundMark x1="65139" y1="39074" x2="65139" y2="39074"/>
                        <a14:foregroundMark x1="69306" y1="38148" x2="69306" y2="38148"/>
                        <a14:foregroundMark x1="72639" y1="49259" x2="72639" y2="49259"/>
                        <a14:foregroundMark x1="81389" y1="56296" x2="81389" y2="56296"/>
                        <a14:foregroundMark x1="80694" y1="55741" x2="80694" y2="55741"/>
                        <a14:foregroundMark x1="79583" y1="56111" x2="79583" y2="56111"/>
                        <a14:backgroundMark x1="58194" y1="39074" x2="58194" y2="39074"/>
                        <a14:backgroundMark x1="69861" y1="39630" x2="69861" y2="39630"/>
                        <a14:backgroundMark x1="65972" y1="39074" x2="65972" y2="39074"/>
                        <a14:backgroundMark x1="76250" y1="49630" x2="76250" y2="496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685" t="27119" r="16285" b="27478"/>
          <a:stretch/>
        </p:blipFill>
        <p:spPr>
          <a:xfrm>
            <a:off x="838862" y="1019575"/>
            <a:ext cx="1482920" cy="731520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5463" b="51019" l="26094" r="61797">
                        <a14:foregroundMark x1="33620" y1="23704" x2="33620" y2="23704"/>
                        <a14:foregroundMark x1="30208" y1="23241" x2="30208" y2="23241"/>
                        <a14:foregroundMark x1="30859" y1="41574" x2="30859" y2="41574"/>
                        <a14:foregroundMark x1="40443" y1="41157" x2="40443" y2="41157"/>
                        <a14:foregroundMark x1="51302" y1="43194" x2="51302" y2="43194"/>
                        <a14:foregroundMark x1="27786" y1="34120" x2="27786" y2="34120"/>
                        <a14:foregroundMark x1="30443" y1="35185" x2="30443" y2="35185"/>
                        <a14:foregroundMark x1="33307" y1="34769" x2="33307" y2="34769"/>
                        <a14:foregroundMark x1="33255" y1="32083" x2="33255" y2="32083"/>
                        <a14:foregroundMark x1="34609" y1="34815" x2="34609" y2="34815"/>
                        <a14:foregroundMark x1="37474" y1="34769" x2="37474" y2="34769"/>
                        <a14:foregroundMark x1="40495" y1="34583" x2="40495" y2="34583"/>
                        <a14:foregroundMark x1="42969" y1="34120" x2="42969" y2="34120"/>
                        <a14:foregroundMark x1="44193" y1="34537" x2="44193" y2="34537"/>
                        <a14:foregroundMark x1="45990" y1="35231" x2="45990" y2="35231"/>
                        <a14:foregroundMark x1="48880" y1="34120" x2="48880" y2="34120"/>
                        <a14:foregroundMark x1="51719" y1="33611" x2="51719" y2="33611"/>
                        <a14:foregroundMark x1="53359" y1="34444" x2="53359" y2="34444"/>
                        <a14:foregroundMark x1="53411" y1="32269" x2="53411" y2="32269"/>
                        <a14:foregroundMark x1="54688" y1="34861" x2="54688" y2="34861"/>
                        <a14:foregroundMark x1="57214" y1="34167" x2="57214" y2="34167"/>
                        <a14:foregroundMark x1="61328" y1="34074" x2="61328" y2="34074"/>
                        <a14:backgroundMark x1="31380" y1="34444" x2="31380" y2="34444"/>
                        <a14:backgroundMark x1="39635" y1="36111" x2="39635" y2="36111"/>
                        <a14:backgroundMark x1="60495" y1="36019" x2="60495" y2="36019"/>
                      </a14:backgroundRemoval>
                    </a14:imgEffect>
                  </a14:imgLayer>
                </a14:imgProps>
              </a:ext>
            </a:extLst>
          </a:blip>
          <a:srcRect l="25795" t="15054" r="38045" b="48968"/>
          <a:stretch/>
        </p:blipFill>
        <p:spPr>
          <a:xfrm>
            <a:off x="9712515" y="1043786"/>
            <a:ext cx="1220526" cy="683098"/>
          </a:xfrm>
          <a:prstGeom prst="rect">
            <a:avLst/>
          </a:prstGeom>
        </p:spPr>
      </p:pic>
      <p:sp>
        <p:nvSpPr>
          <p:cNvPr id="12" name="CuadroTexto 11"/>
          <p:cNvSpPr txBox="1"/>
          <p:nvPr/>
        </p:nvSpPr>
        <p:spPr>
          <a:xfrm>
            <a:off x="3060447" y="1092946"/>
            <a:ext cx="59886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3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Sistema de Sugerencias de Mejora</a:t>
            </a:r>
          </a:p>
        </p:txBody>
      </p:sp>
      <p:sp>
        <p:nvSpPr>
          <p:cNvPr id="27" name="Rectángulo 26"/>
          <p:cNvSpPr/>
          <p:nvPr/>
        </p:nvSpPr>
        <p:spPr>
          <a:xfrm>
            <a:off x="11561197" y="2056417"/>
            <a:ext cx="115295" cy="461075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9" name="Rectángulo 28"/>
          <p:cNvSpPr/>
          <p:nvPr/>
        </p:nvSpPr>
        <p:spPr>
          <a:xfrm>
            <a:off x="11561197" y="2137460"/>
            <a:ext cx="115295" cy="2124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/>
          <p:cNvSpPr/>
          <p:nvPr/>
        </p:nvSpPr>
        <p:spPr>
          <a:xfrm>
            <a:off x="412069" y="714252"/>
            <a:ext cx="11285449" cy="5982845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2" name="Rectángulo redondeado 31"/>
          <p:cNvSpPr/>
          <p:nvPr/>
        </p:nvSpPr>
        <p:spPr>
          <a:xfrm>
            <a:off x="657368" y="2218741"/>
            <a:ext cx="10655066" cy="287287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b="1" dirty="0"/>
              <a:t>Validación de Implementación de Sugerencia PLA-004-2020</a:t>
            </a:r>
          </a:p>
        </p:txBody>
      </p:sp>
      <p:sp>
        <p:nvSpPr>
          <p:cNvPr id="41" name="Rectángulo redondeado 40"/>
          <p:cNvSpPr/>
          <p:nvPr/>
        </p:nvSpPr>
        <p:spPr>
          <a:xfrm>
            <a:off x="657369" y="2757516"/>
            <a:ext cx="5072872" cy="62141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b="1" dirty="0">
                <a:solidFill>
                  <a:schemeClr val="tx1"/>
                </a:solidFill>
              </a:rPr>
              <a:t>Impacto Cuantitativo</a:t>
            </a:r>
            <a:endParaRPr lang="es-MX" b="1" dirty="0">
              <a:solidFill>
                <a:schemeClr val="tx1"/>
              </a:solidFill>
            </a:endParaRPr>
          </a:p>
        </p:txBody>
      </p:sp>
      <p:sp>
        <p:nvSpPr>
          <p:cNvPr id="43" name="Rectángulo redondeado 42"/>
          <p:cNvSpPr/>
          <p:nvPr/>
        </p:nvSpPr>
        <p:spPr>
          <a:xfrm>
            <a:off x="6239562" y="2757516"/>
            <a:ext cx="5072872" cy="621410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b="1" dirty="0">
                <a:solidFill>
                  <a:schemeClr val="tx1"/>
                </a:solidFill>
              </a:rPr>
              <a:t>Impacto Cualitativo</a:t>
            </a:r>
            <a:endParaRPr lang="es-MX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76285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ángulo 12"/>
          <p:cNvSpPr/>
          <p:nvPr/>
        </p:nvSpPr>
        <p:spPr>
          <a:xfrm>
            <a:off x="412069" y="2056418"/>
            <a:ext cx="11285449" cy="464067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" name="Rectángulo 6"/>
          <p:cNvSpPr/>
          <p:nvPr/>
        </p:nvSpPr>
        <p:spPr bwMode="ltGray">
          <a:xfrm>
            <a:off x="412069" y="714252"/>
            <a:ext cx="11285449" cy="134216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3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Rectángulo 9"/>
          <p:cNvSpPr/>
          <p:nvPr/>
        </p:nvSpPr>
        <p:spPr bwMode="ltGray">
          <a:xfrm>
            <a:off x="412069" y="714251"/>
            <a:ext cx="11285449" cy="1342167"/>
          </a:xfrm>
          <a:prstGeom prst="rect">
            <a:avLst/>
          </a:prstGeom>
          <a:solidFill>
            <a:srgbClr val="DEDEDE"/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3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0" y="0"/>
            <a:ext cx="12192000" cy="58082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b="1" dirty="0">
                <a:solidFill>
                  <a:schemeClr val="tx1"/>
                </a:solidFill>
              </a:rPr>
              <a:t>Pantalla </a:t>
            </a:r>
            <a:r>
              <a:rPr lang="es-MX" sz="2800" b="1" dirty="0">
                <a:solidFill>
                  <a:schemeClr val="tx1"/>
                </a:solidFill>
              </a:rPr>
              <a:t>#12- Val. de Impactos (Mejora Continua)</a:t>
            </a: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3194" y1="45370" x2="23194" y2="45370"/>
                        <a14:foregroundMark x1="28333" y1="51481" x2="28333" y2="51481"/>
                        <a14:foregroundMark x1="53472" y1="50741" x2="53472" y2="50741"/>
                        <a14:foregroundMark x1="63889" y1="51111" x2="63889" y2="51111"/>
                        <a14:foregroundMark x1="73750" y1="51481" x2="73750" y2="51481"/>
                        <a14:foregroundMark x1="74306" y1="32593" x2="74306" y2="32593"/>
                        <a14:foregroundMark x1="25694" y1="68333" x2="25694" y2="68333"/>
                        <a14:foregroundMark x1="52917" y1="41111" x2="52917" y2="41111"/>
                        <a14:foregroundMark x1="57361" y1="39815" x2="57361" y2="39815"/>
                        <a14:foregroundMark x1="61111" y1="39259" x2="61111" y2="39259"/>
                        <a14:foregroundMark x1="65139" y1="39074" x2="65139" y2="39074"/>
                        <a14:foregroundMark x1="69306" y1="38148" x2="69306" y2="38148"/>
                        <a14:foregroundMark x1="72639" y1="49259" x2="72639" y2="49259"/>
                        <a14:foregroundMark x1="81389" y1="56296" x2="81389" y2="56296"/>
                        <a14:foregroundMark x1="80694" y1="55741" x2="80694" y2="55741"/>
                        <a14:foregroundMark x1="79583" y1="56111" x2="79583" y2="56111"/>
                        <a14:backgroundMark x1="58194" y1="39074" x2="58194" y2="39074"/>
                        <a14:backgroundMark x1="69861" y1="39630" x2="69861" y2="39630"/>
                        <a14:backgroundMark x1="65972" y1="39074" x2="65972" y2="39074"/>
                        <a14:backgroundMark x1="76250" y1="49630" x2="76250" y2="496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685" t="27119" r="16285" b="27478"/>
          <a:stretch/>
        </p:blipFill>
        <p:spPr>
          <a:xfrm>
            <a:off x="838862" y="1019575"/>
            <a:ext cx="1482920" cy="731520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5463" b="51019" l="26094" r="61797">
                        <a14:foregroundMark x1="33620" y1="23704" x2="33620" y2="23704"/>
                        <a14:foregroundMark x1="30208" y1="23241" x2="30208" y2="23241"/>
                        <a14:foregroundMark x1="30859" y1="41574" x2="30859" y2="41574"/>
                        <a14:foregroundMark x1="40443" y1="41157" x2="40443" y2="41157"/>
                        <a14:foregroundMark x1="51302" y1="43194" x2="51302" y2="43194"/>
                        <a14:foregroundMark x1="27786" y1="34120" x2="27786" y2="34120"/>
                        <a14:foregroundMark x1="30443" y1="35185" x2="30443" y2="35185"/>
                        <a14:foregroundMark x1="33307" y1="34769" x2="33307" y2="34769"/>
                        <a14:foregroundMark x1="33255" y1="32083" x2="33255" y2="32083"/>
                        <a14:foregroundMark x1="34609" y1="34815" x2="34609" y2="34815"/>
                        <a14:foregroundMark x1="37474" y1="34769" x2="37474" y2="34769"/>
                        <a14:foregroundMark x1="40495" y1="34583" x2="40495" y2="34583"/>
                        <a14:foregroundMark x1="42969" y1="34120" x2="42969" y2="34120"/>
                        <a14:foregroundMark x1="44193" y1="34537" x2="44193" y2="34537"/>
                        <a14:foregroundMark x1="45990" y1="35231" x2="45990" y2="35231"/>
                        <a14:foregroundMark x1="48880" y1="34120" x2="48880" y2="34120"/>
                        <a14:foregroundMark x1="51719" y1="33611" x2="51719" y2="33611"/>
                        <a14:foregroundMark x1="53359" y1="34444" x2="53359" y2="34444"/>
                        <a14:foregroundMark x1="53411" y1="32269" x2="53411" y2="32269"/>
                        <a14:foregroundMark x1="54688" y1="34861" x2="54688" y2="34861"/>
                        <a14:foregroundMark x1="57214" y1="34167" x2="57214" y2="34167"/>
                        <a14:foregroundMark x1="61328" y1="34074" x2="61328" y2="34074"/>
                        <a14:backgroundMark x1="31380" y1="34444" x2="31380" y2="34444"/>
                        <a14:backgroundMark x1="39635" y1="36111" x2="39635" y2="36111"/>
                        <a14:backgroundMark x1="60495" y1="36019" x2="60495" y2="36019"/>
                      </a14:backgroundRemoval>
                    </a14:imgEffect>
                  </a14:imgLayer>
                </a14:imgProps>
              </a:ext>
            </a:extLst>
          </a:blip>
          <a:srcRect l="25795" t="15054" r="38045" b="48968"/>
          <a:stretch/>
        </p:blipFill>
        <p:spPr>
          <a:xfrm>
            <a:off x="9712515" y="1043786"/>
            <a:ext cx="1220526" cy="683098"/>
          </a:xfrm>
          <a:prstGeom prst="rect">
            <a:avLst/>
          </a:prstGeom>
        </p:spPr>
      </p:pic>
      <p:sp>
        <p:nvSpPr>
          <p:cNvPr id="12" name="CuadroTexto 11"/>
          <p:cNvSpPr txBox="1"/>
          <p:nvPr/>
        </p:nvSpPr>
        <p:spPr>
          <a:xfrm>
            <a:off x="3060447" y="1092946"/>
            <a:ext cx="59886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3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Sistema de Sugerencias de Mejora</a:t>
            </a:r>
          </a:p>
        </p:txBody>
      </p:sp>
      <p:sp>
        <p:nvSpPr>
          <p:cNvPr id="27" name="Rectángulo 26"/>
          <p:cNvSpPr/>
          <p:nvPr/>
        </p:nvSpPr>
        <p:spPr>
          <a:xfrm>
            <a:off x="11561197" y="2056417"/>
            <a:ext cx="115295" cy="461075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9" name="Rectángulo 28"/>
          <p:cNvSpPr/>
          <p:nvPr/>
        </p:nvSpPr>
        <p:spPr>
          <a:xfrm>
            <a:off x="11561197" y="2137460"/>
            <a:ext cx="115295" cy="2124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/>
          <p:cNvSpPr/>
          <p:nvPr/>
        </p:nvSpPr>
        <p:spPr>
          <a:xfrm>
            <a:off x="412069" y="714252"/>
            <a:ext cx="11285449" cy="5982845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2" name="Rectángulo redondeado 31"/>
          <p:cNvSpPr/>
          <p:nvPr/>
        </p:nvSpPr>
        <p:spPr>
          <a:xfrm>
            <a:off x="657368" y="2218741"/>
            <a:ext cx="10655066" cy="287287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b="1" dirty="0"/>
              <a:t>Validación de Implementación de Sugerencia PLA-004-2020</a:t>
            </a:r>
          </a:p>
        </p:txBody>
      </p:sp>
      <p:grpSp>
        <p:nvGrpSpPr>
          <p:cNvPr id="14" name="Grupo 13"/>
          <p:cNvGrpSpPr/>
          <p:nvPr/>
        </p:nvGrpSpPr>
        <p:grpSpPr>
          <a:xfrm>
            <a:off x="6851969" y="2953329"/>
            <a:ext cx="4053970" cy="417277"/>
            <a:chOff x="582952" y="5182090"/>
            <a:chExt cx="4053970" cy="417277"/>
          </a:xfrm>
        </p:grpSpPr>
        <p:sp>
          <p:nvSpPr>
            <p:cNvPr id="15" name="Rectángulo redondeado 14"/>
            <p:cNvSpPr/>
            <p:nvPr/>
          </p:nvSpPr>
          <p:spPr>
            <a:xfrm>
              <a:off x="582952" y="5182090"/>
              <a:ext cx="4053970" cy="417277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1200" b="1" dirty="0">
                  <a:solidFill>
                    <a:schemeClr val="bg1"/>
                  </a:solidFill>
                </a:rPr>
                <a:t>         Descargar Presentación de Sugerencia Adjunta</a:t>
              </a:r>
            </a:p>
          </p:txBody>
        </p:sp>
        <p:pic>
          <p:nvPicPr>
            <p:cNvPr id="16" name="Picture 6" descr="Paper Clip, Office Tool Logo (Gráfico) por yahyaanasatokillah · Creative  Fabrica"/>
            <p:cNvPicPr>
              <a:picLocks noChangeAspect="1" noChangeArrowheads="1"/>
            </p:cNvPicPr>
            <p:nvPr/>
          </p:nvPicPr>
          <p:blipFill rotWithShape="1">
            <a:blip r:embed="rId6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729" t="13385" r="36867" b="13060"/>
            <a:stretch/>
          </p:blipFill>
          <p:spPr bwMode="auto">
            <a:xfrm>
              <a:off x="1083333" y="5243293"/>
              <a:ext cx="160507" cy="3101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7" name="Rectángulo redondeado 16"/>
          <p:cNvSpPr/>
          <p:nvPr/>
        </p:nvSpPr>
        <p:spPr>
          <a:xfrm>
            <a:off x="657367" y="4020683"/>
            <a:ext cx="5400000" cy="214614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>
                <a:solidFill>
                  <a:schemeClr val="bg1">
                    <a:lumMod val="75000"/>
                  </a:schemeClr>
                </a:solidFill>
              </a:rPr>
              <a:t>Celda Libre</a:t>
            </a:r>
          </a:p>
        </p:txBody>
      </p:sp>
      <p:sp>
        <p:nvSpPr>
          <p:cNvPr id="18" name="CuadroTexto 17"/>
          <p:cNvSpPr txBox="1"/>
          <p:nvPr/>
        </p:nvSpPr>
        <p:spPr>
          <a:xfrm>
            <a:off x="655436" y="3758126"/>
            <a:ext cx="9386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Indicador:</a:t>
            </a:r>
          </a:p>
        </p:txBody>
      </p:sp>
      <p:sp>
        <p:nvSpPr>
          <p:cNvPr id="21" name="Rectángulo redondeado 20"/>
          <p:cNvSpPr/>
          <p:nvPr/>
        </p:nvSpPr>
        <p:spPr>
          <a:xfrm>
            <a:off x="655436" y="4559761"/>
            <a:ext cx="5400000" cy="214614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>
                <a:solidFill>
                  <a:schemeClr val="bg1">
                    <a:lumMod val="75000"/>
                  </a:schemeClr>
                </a:solidFill>
              </a:rPr>
              <a:t>Celda Libre</a:t>
            </a:r>
          </a:p>
        </p:txBody>
      </p:sp>
      <p:sp>
        <p:nvSpPr>
          <p:cNvPr id="22" name="CuadroTexto 21"/>
          <p:cNvSpPr txBox="1"/>
          <p:nvPr/>
        </p:nvSpPr>
        <p:spPr>
          <a:xfrm>
            <a:off x="653505" y="4297204"/>
            <a:ext cx="10198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Línea Base:</a:t>
            </a:r>
          </a:p>
        </p:txBody>
      </p:sp>
      <p:sp>
        <p:nvSpPr>
          <p:cNvPr id="23" name="Rectángulo redondeado 22"/>
          <p:cNvSpPr/>
          <p:nvPr/>
        </p:nvSpPr>
        <p:spPr>
          <a:xfrm>
            <a:off x="6538954" y="4559761"/>
            <a:ext cx="4680000" cy="214614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>
                <a:solidFill>
                  <a:schemeClr val="bg1">
                    <a:lumMod val="75000"/>
                  </a:schemeClr>
                </a:solidFill>
              </a:rPr>
              <a:t>Celda Libre</a:t>
            </a:r>
          </a:p>
        </p:txBody>
      </p:sp>
      <p:sp>
        <p:nvSpPr>
          <p:cNvPr id="24" name="CuadroTexto 23"/>
          <p:cNvSpPr txBox="1"/>
          <p:nvPr/>
        </p:nvSpPr>
        <p:spPr>
          <a:xfrm>
            <a:off x="6537023" y="4297204"/>
            <a:ext cx="17039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Resultado Esperado:</a:t>
            </a:r>
          </a:p>
        </p:txBody>
      </p:sp>
      <p:sp>
        <p:nvSpPr>
          <p:cNvPr id="25" name="Rectángulo redondeado 24"/>
          <p:cNvSpPr/>
          <p:nvPr/>
        </p:nvSpPr>
        <p:spPr>
          <a:xfrm>
            <a:off x="655436" y="5124781"/>
            <a:ext cx="1800000" cy="214614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>
                <a:solidFill>
                  <a:schemeClr val="bg1">
                    <a:lumMod val="75000"/>
                  </a:schemeClr>
                </a:solidFill>
              </a:rPr>
              <a:t>Celda Libre</a:t>
            </a:r>
          </a:p>
        </p:txBody>
      </p:sp>
      <p:sp>
        <p:nvSpPr>
          <p:cNvPr id="26" name="CuadroTexto 25"/>
          <p:cNvSpPr txBox="1"/>
          <p:nvPr/>
        </p:nvSpPr>
        <p:spPr>
          <a:xfrm>
            <a:off x="653505" y="4862224"/>
            <a:ext cx="11697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% de Mejora:</a:t>
            </a:r>
          </a:p>
        </p:txBody>
      </p:sp>
      <p:sp>
        <p:nvSpPr>
          <p:cNvPr id="28" name="Rectángulo redondeado 27"/>
          <p:cNvSpPr/>
          <p:nvPr/>
        </p:nvSpPr>
        <p:spPr>
          <a:xfrm>
            <a:off x="2846507" y="5124781"/>
            <a:ext cx="2520000" cy="214614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>
                <a:solidFill>
                  <a:schemeClr val="bg1">
                    <a:lumMod val="75000"/>
                  </a:schemeClr>
                </a:solidFill>
              </a:rPr>
              <a:t>Celda con Opción Única</a:t>
            </a:r>
          </a:p>
        </p:txBody>
      </p:sp>
      <p:sp>
        <p:nvSpPr>
          <p:cNvPr id="30" name="CuadroTexto 29"/>
          <p:cNvSpPr txBox="1"/>
          <p:nvPr/>
        </p:nvSpPr>
        <p:spPr>
          <a:xfrm>
            <a:off x="2844576" y="4862224"/>
            <a:ext cx="14364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Tipo de Impacto:</a:t>
            </a:r>
          </a:p>
        </p:txBody>
      </p:sp>
      <p:grpSp>
        <p:nvGrpSpPr>
          <p:cNvPr id="31" name="Grupo 30"/>
          <p:cNvGrpSpPr/>
          <p:nvPr/>
        </p:nvGrpSpPr>
        <p:grpSpPr>
          <a:xfrm>
            <a:off x="5147845" y="5124781"/>
            <a:ext cx="218662" cy="214614"/>
            <a:chOff x="2246243" y="2387928"/>
            <a:chExt cx="218662" cy="214614"/>
          </a:xfrm>
        </p:grpSpPr>
        <p:sp>
          <p:nvSpPr>
            <p:cNvPr id="34" name="Rectángulo redondeado 33"/>
            <p:cNvSpPr/>
            <p:nvPr/>
          </p:nvSpPr>
          <p:spPr>
            <a:xfrm>
              <a:off x="2246243" y="2387928"/>
              <a:ext cx="218662" cy="214614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sz="1200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35" name="Triángulo isósceles 34"/>
            <p:cNvSpPr/>
            <p:nvPr/>
          </p:nvSpPr>
          <p:spPr>
            <a:xfrm flipV="1">
              <a:off x="2289632" y="2446226"/>
              <a:ext cx="144000" cy="108000"/>
            </a:xfrm>
            <a:prstGeom prst="triangle">
              <a:avLst>
                <a:gd name="adj" fmla="val 48487"/>
              </a:avLst>
            </a:pr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cxnSp>
        <p:nvCxnSpPr>
          <p:cNvPr id="3" name="Conector recto de flecha 2"/>
          <p:cNvCxnSpPr>
            <a:endCxn id="34" idx="3"/>
          </p:cNvCxnSpPr>
          <p:nvPr/>
        </p:nvCxnSpPr>
        <p:spPr>
          <a:xfrm flipH="1" flipV="1">
            <a:off x="5366507" y="5232088"/>
            <a:ext cx="1170516" cy="44591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CuadroTexto 36"/>
          <p:cNvSpPr txBox="1"/>
          <p:nvPr/>
        </p:nvSpPr>
        <p:spPr>
          <a:xfrm>
            <a:off x="6726530" y="5511663"/>
            <a:ext cx="18011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Impacto:</a:t>
            </a:r>
          </a:p>
          <a:p>
            <a:r>
              <a:rPr lang="es-ES" dirty="0"/>
              <a:t>Bajo, Medio, Alto</a:t>
            </a:r>
            <a:endParaRPr lang="es-MX" dirty="0"/>
          </a:p>
        </p:txBody>
      </p:sp>
      <p:sp>
        <p:nvSpPr>
          <p:cNvPr id="39" name="Rectángulo redondeado 38"/>
          <p:cNvSpPr/>
          <p:nvPr/>
        </p:nvSpPr>
        <p:spPr>
          <a:xfrm>
            <a:off x="653505" y="5787121"/>
            <a:ext cx="1800000" cy="214614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>
                <a:solidFill>
                  <a:schemeClr val="bg1">
                    <a:lumMod val="75000"/>
                  </a:schemeClr>
                </a:solidFill>
              </a:rPr>
              <a:t>Celda Libre</a:t>
            </a:r>
          </a:p>
        </p:txBody>
      </p:sp>
      <p:sp>
        <p:nvSpPr>
          <p:cNvPr id="40" name="CuadroTexto 39"/>
          <p:cNvSpPr txBox="1"/>
          <p:nvPr/>
        </p:nvSpPr>
        <p:spPr>
          <a:xfrm>
            <a:off x="651574" y="5524564"/>
            <a:ext cx="15502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Puntos Asignados:</a:t>
            </a:r>
          </a:p>
        </p:txBody>
      </p:sp>
      <p:sp>
        <p:nvSpPr>
          <p:cNvPr id="41" name="Rectángulo redondeado 40"/>
          <p:cNvSpPr/>
          <p:nvPr/>
        </p:nvSpPr>
        <p:spPr>
          <a:xfrm>
            <a:off x="580064" y="6248703"/>
            <a:ext cx="7558228" cy="287287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b="1" dirty="0">
                <a:solidFill>
                  <a:schemeClr val="tx1"/>
                </a:solidFill>
              </a:rPr>
              <a:t>Finalizar</a:t>
            </a:r>
            <a:endParaRPr lang="es-MX" sz="1400" b="1" dirty="0">
              <a:solidFill>
                <a:schemeClr val="tx1"/>
              </a:solidFill>
            </a:endParaRPr>
          </a:p>
        </p:txBody>
      </p:sp>
      <p:sp>
        <p:nvSpPr>
          <p:cNvPr id="42" name="Rectángulo 41"/>
          <p:cNvSpPr/>
          <p:nvPr/>
        </p:nvSpPr>
        <p:spPr>
          <a:xfrm>
            <a:off x="651574" y="2612952"/>
            <a:ext cx="5801477" cy="1078027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MX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Impacto Primario: </a:t>
            </a:r>
            <a:r>
              <a:rPr lang="es-MX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Aumento de </a:t>
            </a:r>
            <a:r>
              <a:rPr lang="es-E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Productividad</a:t>
            </a:r>
          </a:p>
          <a:p>
            <a:endParaRPr lang="es-MX" sz="5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s-MX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Impacto Secundario: </a:t>
            </a:r>
            <a:r>
              <a:rPr lang="es-E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Aumento de Seguridad</a:t>
            </a:r>
          </a:p>
          <a:p>
            <a:endParaRPr lang="es-MX" sz="5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s-MX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Tipo de Desperdicio: </a:t>
            </a:r>
            <a:r>
              <a:rPr lang="es-E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Tiempo de Espera</a:t>
            </a:r>
          </a:p>
          <a:p>
            <a:endParaRPr lang="es-MX" sz="5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s-MX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Objetivos de Calidad y M.A.: </a:t>
            </a:r>
            <a:r>
              <a:rPr lang="es-MX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Incrementar la Productividad</a:t>
            </a:r>
            <a:endParaRPr lang="es-MX" sz="1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07627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ángulo 12"/>
          <p:cNvSpPr/>
          <p:nvPr/>
        </p:nvSpPr>
        <p:spPr>
          <a:xfrm>
            <a:off x="412069" y="2056418"/>
            <a:ext cx="11285449" cy="464067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" name="Rectángulo 6"/>
          <p:cNvSpPr/>
          <p:nvPr/>
        </p:nvSpPr>
        <p:spPr bwMode="ltGray">
          <a:xfrm>
            <a:off x="412069" y="714252"/>
            <a:ext cx="11285449" cy="134216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3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Rectángulo 9"/>
          <p:cNvSpPr/>
          <p:nvPr/>
        </p:nvSpPr>
        <p:spPr bwMode="ltGray">
          <a:xfrm>
            <a:off x="412069" y="714251"/>
            <a:ext cx="11285449" cy="1342167"/>
          </a:xfrm>
          <a:prstGeom prst="rect">
            <a:avLst/>
          </a:prstGeom>
          <a:solidFill>
            <a:srgbClr val="DEDEDE"/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3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0" y="0"/>
            <a:ext cx="12192000" cy="58082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b="1" dirty="0">
                <a:solidFill>
                  <a:schemeClr val="tx1"/>
                </a:solidFill>
              </a:rPr>
              <a:t>Pantalla </a:t>
            </a:r>
            <a:r>
              <a:rPr lang="es-MX" sz="2800" b="1" dirty="0">
                <a:solidFill>
                  <a:schemeClr val="tx1"/>
                </a:solidFill>
              </a:rPr>
              <a:t>#13- Val. de Impactos (Mejora Continua)</a:t>
            </a: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3194" y1="45370" x2="23194" y2="45370"/>
                        <a14:foregroundMark x1="28333" y1="51481" x2="28333" y2="51481"/>
                        <a14:foregroundMark x1="53472" y1="50741" x2="53472" y2="50741"/>
                        <a14:foregroundMark x1="63889" y1="51111" x2="63889" y2="51111"/>
                        <a14:foregroundMark x1="73750" y1="51481" x2="73750" y2="51481"/>
                        <a14:foregroundMark x1="74306" y1="32593" x2="74306" y2="32593"/>
                        <a14:foregroundMark x1="25694" y1="68333" x2="25694" y2="68333"/>
                        <a14:foregroundMark x1="52917" y1="41111" x2="52917" y2="41111"/>
                        <a14:foregroundMark x1="57361" y1="39815" x2="57361" y2="39815"/>
                        <a14:foregroundMark x1="61111" y1="39259" x2="61111" y2="39259"/>
                        <a14:foregroundMark x1="65139" y1="39074" x2="65139" y2="39074"/>
                        <a14:foregroundMark x1="69306" y1="38148" x2="69306" y2="38148"/>
                        <a14:foregroundMark x1="72639" y1="49259" x2="72639" y2="49259"/>
                        <a14:foregroundMark x1="81389" y1="56296" x2="81389" y2="56296"/>
                        <a14:foregroundMark x1="80694" y1="55741" x2="80694" y2="55741"/>
                        <a14:foregroundMark x1="79583" y1="56111" x2="79583" y2="56111"/>
                        <a14:backgroundMark x1="58194" y1="39074" x2="58194" y2="39074"/>
                        <a14:backgroundMark x1="69861" y1="39630" x2="69861" y2="39630"/>
                        <a14:backgroundMark x1="65972" y1="39074" x2="65972" y2="39074"/>
                        <a14:backgroundMark x1="76250" y1="49630" x2="76250" y2="496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685" t="27119" r="16285" b="27478"/>
          <a:stretch/>
        </p:blipFill>
        <p:spPr>
          <a:xfrm>
            <a:off x="838862" y="1019575"/>
            <a:ext cx="1482920" cy="731520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5463" b="51019" l="26094" r="61797">
                        <a14:foregroundMark x1="33620" y1="23704" x2="33620" y2="23704"/>
                        <a14:foregroundMark x1="30208" y1="23241" x2="30208" y2="23241"/>
                        <a14:foregroundMark x1="30859" y1="41574" x2="30859" y2="41574"/>
                        <a14:foregroundMark x1="40443" y1="41157" x2="40443" y2="41157"/>
                        <a14:foregroundMark x1="51302" y1="43194" x2="51302" y2="43194"/>
                        <a14:foregroundMark x1="27786" y1="34120" x2="27786" y2="34120"/>
                        <a14:foregroundMark x1="30443" y1="35185" x2="30443" y2="35185"/>
                        <a14:foregroundMark x1="33307" y1="34769" x2="33307" y2="34769"/>
                        <a14:foregroundMark x1="33255" y1="32083" x2="33255" y2="32083"/>
                        <a14:foregroundMark x1="34609" y1="34815" x2="34609" y2="34815"/>
                        <a14:foregroundMark x1="37474" y1="34769" x2="37474" y2="34769"/>
                        <a14:foregroundMark x1="40495" y1="34583" x2="40495" y2="34583"/>
                        <a14:foregroundMark x1="42969" y1="34120" x2="42969" y2="34120"/>
                        <a14:foregroundMark x1="44193" y1="34537" x2="44193" y2="34537"/>
                        <a14:foregroundMark x1="45990" y1="35231" x2="45990" y2="35231"/>
                        <a14:foregroundMark x1="48880" y1="34120" x2="48880" y2="34120"/>
                        <a14:foregroundMark x1="51719" y1="33611" x2="51719" y2="33611"/>
                        <a14:foregroundMark x1="53359" y1="34444" x2="53359" y2="34444"/>
                        <a14:foregroundMark x1="53411" y1="32269" x2="53411" y2="32269"/>
                        <a14:foregroundMark x1="54688" y1="34861" x2="54688" y2="34861"/>
                        <a14:foregroundMark x1="57214" y1="34167" x2="57214" y2="34167"/>
                        <a14:foregroundMark x1="61328" y1="34074" x2="61328" y2="34074"/>
                        <a14:backgroundMark x1="31380" y1="34444" x2="31380" y2="34444"/>
                        <a14:backgroundMark x1="39635" y1="36111" x2="39635" y2="36111"/>
                        <a14:backgroundMark x1="60495" y1="36019" x2="60495" y2="36019"/>
                      </a14:backgroundRemoval>
                    </a14:imgEffect>
                  </a14:imgLayer>
                </a14:imgProps>
              </a:ext>
            </a:extLst>
          </a:blip>
          <a:srcRect l="25795" t="15054" r="38045" b="48968"/>
          <a:stretch/>
        </p:blipFill>
        <p:spPr>
          <a:xfrm>
            <a:off x="9712515" y="1043786"/>
            <a:ext cx="1220526" cy="683098"/>
          </a:xfrm>
          <a:prstGeom prst="rect">
            <a:avLst/>
          </a:prstGeom>
        </p:spPr>
      </p:pic>
      <p:sp>
        <p:nvSpPr>
          <p:cNvPr id="12" name="CuadroTexto 11"/>
          <p:cNvSpPr txBox="1"/>
          <p:nvPr/>
        </p:nvSpPr>
        <p:spPr>
          <a:xfrm>
            <a:off x="3060447" y="1092946"/>
            <a:ext cx="59886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3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Sistema de Sugerencias de Mejora</a:t>
            </a:r>
          </a:p>
        </p:txBody>
      </p:sp>
      <p:sp>
        <p:nvSpPr>
          <p:cNvPr id="27" name="Rectángulo 26"/>
          <p:cNvSpPr/>
          <p:nvPr/>
        </p:nvSpPr>
        <p:spPr>
          <a:xfrm>
            <a:off x="11561197" y="2056417"/>
            <a:ext cx="115295" cy="461075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9" name="Rectángulo 28"/>
          <p:cNvSpPr/>
          <p:nvPr/>
        </p:nvSpPr>
        <p:spPr>
          <a:xfrm>
            <a:off x="11561197" y="2137460"/>
            <a:ext cx="115295" cy="2124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/>
          <p:cNvSpPr/>
          <p:nvPr/>
        </p:nvSpPr>
        <p:spPr>
          <a:xfrm>
            <a:off x="412069" y="714252"/>
            <a:ext cx="11285449" cy="5982845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2" name="Rectángulo redondeado 31"/>
          <p:cNvSpPr/>
          <p:nvPr/>
        </p:nvSpPr>
        <p:spPr>
          <a:xfrm>
            <a:off x="657368" y="2218741"/>
            <a:ext cx="10655066" cy="287287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b="1" dirty="0"/>
              <a:t>Validación de Implementación de Sugerencia PLA-004-2020</a:t>
            </a:r>
          </a:p>
        </p:txBody>
      </p:sp>
      <p:grpSp>
        <p:nvGrpSpPr>
          <p:cNvPr id="14" name="Grupo 13"/>
          <p:cNvGrpSpPr/>
          <p:nvPr/>
        </p:nvGrpSpPr>
        <p:grpSpPr>
          <a:xfrm>
            <a:off x="6851969" y="2953329"/>
            <a:ext cx="4053970" cy="417277"/>
            <a:chOff x="582952" y="5182090"/>
            <a:chExt cx="4053970" cy="417277"/>
          </a:xfrm>
        </p:grpSpPr>
        <p:sp>
          <p:nvSpPr>
            <p:cNvPr id="15" name="Rectángulo redondeado 14"/>
            <p:cNvSpPr/>
            <p:nvPr/>
          </p:nvSpPr>
          <p:spPr>
            <a:xfrm>
              <a:off x="582952" y="5182090"/>
              <a:ext cx="4053970" cy="417277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1200" b="1" dirty="0">
                  <a:solidFill>
                    <a:schemeClr val="bg1"/>
                  </a:solidFill>
                </a:rPr>
                <a:t>         Descargar Presentación de Sugerencia Adjunta</a:t>
              </a:r>
            </a:p>
          </p:txBody>
        </p:sp>
        <p:pic>
          <p:nvPicPr>
            <p:cNvPr id="16" name="Picture 6" descr="Paper Clip, Office Tool Logo (Gráfico) por yahyaanasatokillah · Creative  Fabrica"/>
            <p:cNvPicPr>
              <a:picLocks noChangeAspect="1" noChangeArrowheads="1"/>
            </p:cNvPicPr>
            <p:nvPr/>
          </p:nvPicPr>
          <p:blipFill rotWithShape="1">
            <a:blip r:embed="rId6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729" t="13385" r="36867" b="13060"/>
            <a:stretch/>
          </p:blipFill>
          <p:spPr bwMode="auto">
            <a:xfrm>
              <a:off x="1083333" y="5243293"/>
              <a:ext cx="160507" cy="3101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7" name="Rectángulo redondeado 16"/>
          <p:cNvSpPr/>
          <p:nvPr/>
        </p:nvSpPr>
        <p:spPr>
          <a:xfrm>
            <a:off x="657367" y="4020683"/>
            <a:ext cx="10548000" cy="891032"/>
          </a:xfrm>
          <a:prstGeom prst="roundRect">
            <a:avLst>
              <a:gd name="adj" fmla="val 6893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>
                <a:solidFill>
                  <a:schemeClr val="bg1">
                    <a:lumMod val="75000"/>
                  </a:schemeClr>
                </a:solidFill>
              </a:rPr>
              <a:t>Celda Libre</a:t>
            </a:r>
          </a:p>
        </p:txBody>
      </p:sp>
      <p:sp>
        <p:nvSpPr>
          <p:cNvPr id="18" name="CuadroTexto 17"/>
          <p:cNvSpPr txBox="1"/>
          <p:nvPr/>
        </p:nvSpPr>
        <p:spPr>
          <a:xfrm>
            <a:off x="655436" y="3758126"/>
            <a:ext cx="16878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Impacto Cualitativo:</a:t>
            </a:r>
          </a:p>
        </p:txBody>
      </p:sp>
      <p:sp>
        <p:nvSpPr>
          <p:cNvPr id="28" name="Rectángulo redondeado 27"/>
          <p:cNvSpPr/>
          <p:nvPr/>
        </p:nvSpPr>
        <p:spPr>
          <a:xfrm>
            <a:off x="653505" y="5211006"/>
            <a:ext cx="2520000" cy="214614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>
                <a:solidFill>
                  <a:schemeClr val="bg1">
                    <a:lumMod val="75000"/>
                  </a:schemeClr>
                </a:solidFill>
              </a:rPr>
              <a:t>Celda con Opción Única</a:t>
            </a:r>
          </a:p>
        </p:txBody>
      </p:sp>
      <p:sp>
        <p:nvSpPr>
          <p:cNvPr id="30" name="CuadroTexto 29"/>
          <p:cNvSpPr txBox="1"/>
          <p:nvPr/>
        </p:nvSpPr>
        <p:spPr>
          <a:xfrm>
            <a:off x="651574" y="4948449"/>
            <a:ext cx="14364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Tipo de Impacto:</a:t>
            </a:r>
          </a:p>
        </p:txBody>
      </p:sp>
      <p:grpSp>
        <p:nvGrpSpPr>
          <p:cNvPr id="31" name="Grupo 30"/>
          <p:cNvGrpSpPr/>
          <p:nvPr/>
        </p:nvGrpSpPr>
        <p:grpSpPr>
          <a:xfrm>
            <a:off x="2954843" y="5211006"/>
            <a:ext cx="218662" cy="214614"/>
            <a:chOff x="2246243" y="2387928"/>
            <a:chExt cx="218662" cy="214614"/>
          </a:xfrm>
        </p:grpSpPr>
        <p:sp>
          <p:nvSpPr>
            <p:cNvPr id="34" name="Rectángulo redondeado 33"/>
            <p:cNvSpPr/>
            <p:nvPr/>
          </p:nvSpPr>
          <p:spPr>
            <a:xfrm>
              <a:off x="2246243" y="2387928"/>
              <a:ext cx="218662" cy="214614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sz="1200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35" name="Triángulo isósceles 34"/>
            <p:cNvSpPr/>
            <p:nvPr/>
          </p:nvSpPr>
          <p:spPr>
            <a:xfrm flipV="1">
              <a:off x="2289632" y="2446226"/>
              <a:ext cx="144000" cy="108000"/>
            </a:xfrm>
            <a:prstGeom prst="triangle">
              <a:avLst>
                <a:gd name="adj" fmla="val 48487"/>
              </a:avLst>
            </a:pr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cxnSp>
        <p:nvCxnSpPr>
          <p:cNvPr id="3" name="Conector recto de flecha 2"/>
          <p:cNvCxnSpPr>
            <a:endCxn id="34" idx="3"/>
          </p:cNvCxnSpPr>
          <p:nvPr/>
        </p:nvCxnSpPr>
        <p:spPr>
          <a:xfrm flipH="1" flipV="1">
            <a:off x="3173505" y="5318313"/>
            <a:ext cx="780186" cy="24347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CuadroTexto 36"/>
          <p:cNvSpPr txBox="1"/>
          <p:nvPr/>
        </p:nvSpPr>
        <p:spPr>
          <a:xfrm>
            <a:off x="3948926" y="5238626"/>
            <a:ext cx="18011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Impacto:</a:t>
            </a:r>
          </a:p>
          <a:p>
            <a:r>
              <a:rPr lang="es-ES" dirty="0"/>
              <a:t>Bajo, Medio, Alto</a:t>
            </a:r>
            <a:endParaRPr lang="es-MX" dirty="0"/>
          </a:p>
        </p:txBody>
      </p:sp>
      <p:sp>
        <p:nvSpPr>
          <p:cNvPr id="39" name="Rectángulo redondeado 38"/>
          <p:cNvSpPr/>
          <p:nvPr/>
        </p:nvSpPr>
        <p:spPr>
          <a:xfrm>
            <a:off x="653505" y="5787121"/>
            <a:ext cx="1800000" cy="214614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>
                <a:solidFill>
                  <a:schemeClr val="bg1">
                    <a:lumMod val="75000"/>
                  </a:schemeClr>
                </a:solidFill>
              </a:rPr>
              <a:t>Celda Libre</a:t>
            </a:r>
          </a:p>
        </p:txBody>
      </p:sp>
      <p:sp>
        <p:nvSpPr>
          <p:cNvPr id="40" name="CuadroTexto 39"/>
          <p:cNvSpPr txBox="1"/>
          <p:nvPr/>
        </p:nvSpPr>
        <p:spPr>
          <a:xfrm>
            <a:off x="651574" y="5524564"/>
            <a:ext cx="15502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Puntos Asignados:</a:t>
            </a:r>
          </a:p>
        </p:txBody>
      </p:sp>
      <p:sp>
        <p:nvSpPr>
          <p:cNvPr id="41" name="Rectángulo redondeado 40"/>
          <p:cNvSpPr/>
          <p:nvPr/>
        </p:nvSpPr>
        <p:spPr>
          <a:xfrm>
            <a:off x="580064" y="6248703"/>
            <a:ext cx="7558228" cy="287287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b="1" dirty="0">
                <a:solidFill>
                  <a:schemeClr val="tx1"/>
                </a:solidFill>
              </a:rPr>
              <a:t>Finalizar</a:t>
            </a:r>
            <a:endParaRPr lang="es-MX" sz="1400" b="1" dirty="0">
              <a:solidFill>
                <a:schemeClr val="tx1"/>
              </a:solidFill>
            </a:endParaRPr>
          </a:p>
        </p:txBody>
      </p:sp>
      <p:sp>
        <p:nvSpPr>
          <p:cNvPr id="42" name="Rectángulo 41"/>
          <p:cNvSpPr/>
          <p:nvPr/>
        </p:nvSpPr>
        <p:spPr>
          <a:xfrm>
            <a:off x="651574" y="2612952"/>
            <a:ext cx="5801477" cy="1078027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MX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Impacto Primario: </a:t>
            </a:r>
            <a:r>
              <a:rPr lang="es-MX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Aumento de </a:t>
            </a:r>
            <a:r>
              <a:rPr lang="es-E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Productividad</a:t>
            </a:r>
          </a:p>
          <a:p>
            <a:endParaRPr lang="es-MX" sz="5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s-MX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Impacto Secundario: </a:t>
            </a:r>
            <a:r>
              <a:rPr lang="es-E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Aumento de Seguridad</a:t>
            </a:r>
          </a:p>
          <a:p>
            <a:endParaRPr lang="es-MX" sz="5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s-MX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Tipo de Desperdicio: </a:t>
            </a:r>
            <a:r>
              <a:rPr lang="es-E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Tiempo de Espera</a:t>
            </a:r>
          </a:p>
          <a:p>
            <a:endParaRPr lang="es-MX" sz="5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s-MX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Objetivos de Calidad y M.A.: </a:t>
            </a:r>
            <a:r>
              <a:rPr lang="es-MX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Incrementar la Productividad</a:t>
            </a:r>
            <a:endParaRPr lang="es-MX" sz="1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67664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ángulo 12"/>
          <p:cNvSpPr/>
          <p:nvPr/>
        </p:nvSpPr>
        <p:spPr>
          <a:xfrm>
            <a:off x="412069" y="2056418"/>
            <a:ext cx="11285449" cy="464067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s-MX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" name="Rectángulo 6"/>
          <p:cNvSpPr/>
          <p:nvPr/>
        </p:nvSpPr>
        <p:spPr bwMode="ltGray">
          <a:xfrm>
            <a:off x="412069" y="714252"/>
            <a:ext cx="11285449" cy="134216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3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Rectángulo 9"/>
          <p:cNvSpPr/>
          <p:nvPr/>
        </p:nvSpPr>
        <p:spPr bwMode="ltGray">
          <a:xfrm>
            <a:off x="412069" y="714251"/>
            <a:ext cx="11285449" cy="1342167"/>
          </a:xfrm>
          <a:prstGeom prst="rect">
            <a:avLst/>
          </a:prstGeom>
          <a:solidFill>
            <a:srgbClr val="DEDEDE"/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3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0" y="0"/>
            <a:ext cx="12192000" cy="58082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b="1" dirty="0">
                <a:solidFill>
                  <a:schemeClr val="tx1"/>
                </a:solidFill>
              </a:rPr>
              <a:t>Pantalla </a:t>
            </a:r>
            <a:r>
              <a:rPr lang="es-MX" sz="2800" b="1" dirty="0">
                <a:solidFill>
                  <a:schemeClr val="tx1"/>
                </a:solidFill>
              </a:rPr>
              <a:t>#14- Administración de Premios (Mejora Continua)</a:t>
            </a: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3194" y1="45370" x2="23194" y2="45370"/>
                        <a14:foregroundMark x1="28333" y1="51481" x2="28333" y2="51481"/>
                        <a14:foregroundMark x1="53472" y1="50741" x2="53472" y2="50741"/>
                        <a14:foregroundMark x1="63889" y1="51111" x2="63889" y2="51111"/>
                        <a14:foregroundMark x1="73750" y1="51481" x2="73750" y2="51481"/>
                        <a14:foregroundMark x1="74306" y1="32593" x2="74306" y2="32593"/>
                        <a14:foregroundMark x1="25694" y1="68333" x2="25694" y2="68333"/>
                        <a14:foregroundMark x1="52917" y1="41111" x2="52917" y2="41111"/>
                        <a14:foregroundMark x1="57361" y1="39815" x2="57361" y2="39815"/>
                        <a14:foregroundMark x1="61111" y1="39259" x2="61111" y2="39259"/>
                        <a14:foregroundMark x1="65139" y1="39074" x2="65139" y2="39074"/>
                        <a14:foregroundMark x1="69306" y1="38148" x2="69306" y2="38148"/>
                        <a14:foregroundMark x1="72639" y1="49259" x2="72639" y2="49259"/>
                        <a14:foregroundMark x1="81389" y1="56296" x2="81389" y2="56296"/>
                        <a14:foregroundMark x1="80694" y1="55741" x2="80694" y2="55741"/>
                        <a14:foregroundMark x1="79583" y1="56111" x2="79583" y2="56111"/>
                        <a14:backgroundMark x1="58194" y1="39074" x2="58194" y2="39074"/>
                        <a14:backgroundMark x1="69861" y1="39630" x2="69861" y2="39630"/>
                        <a14:backgroundMark x1="65972" y1="39074" x2="65972" y2="39074"/>
                        <a14:backgroundMark x1="76250" y1="49630" x2="76250" y2="496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685" t="27119" r="16285" b="27478"/>
          <a:stretch/>
        </p:blipFill>
        <p:spPr>
          <a:xfrm>
            <a:off x="838862" y="1019575"/>
            <a:ext cx="1482920" cy="731520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5463" b="51019" l="26094" r="61797">
                        <a14:foregroundMark x1="33620" y1="23704" x2="33620" y2="23704"/>
                        <a14:foregroundMark x1="30208" y1="23241" x2="30208" y2="23241"/>
                        <a14:foregroundMark x1="30859" y1="41574" x2="30859" y2="41574"/>
                        <a14:foregroundMark x1="40443" y1="41157" x2="40443" y2="41157"/>
                        <a14:foregroundMark x1="51302" y1="43194" x2="51302" y2="43194"/>
                        <a14:foregroundMark x1="27786" y1="34120" x2="27786" y2="34120"/>
                        <a14:foregroundMark x1="30443" y1="35185" x2="30443" y2="35185"/>
                        <a14:foregroundMark x1="33307" y1="34769" x2="33307" y2="34769"/>
                        <a14:foregroundMark x1="33255" y1="32083" x2="33255" y2="32083"/>
                        <a14:foregroundMark x1="34609" y1="34815" x2="34609" y2="34815"/>
                        <a14:foregroundMark x1="37474" y1="34769" x2="37474" y2="34769"/>
                        <a14:foregroundMark x1="40495" y1="34583" x2="40495" y2="34583"/>
                        <a14:foregroundMark x1="42969" y1="34120" x2="42969" y2="34120"/>
                        <a14:foregroundMark x1="44193" y1="34537" x2="44193" y2="34537"/>
                        <a14:foregroundMark x1="45990" y1="35231" x2="45990" y2="35231"/>
                        <a14:foregroundMark x1="48880" y1="34120" x2="48880" y2="34120"/>
                        <a14:foregroundMark x1="51719" y1="33611" x2="51719" y2="33611"/>
                        <a14:foregroundMark x1="53359" y1="34444" x2="53359" y2="34444"/>
                        <a14:foregroundMark x1="53411" y1="32269" x2="53411" y2="32269"/>
                        <a14:foregroundMark x1="54688" y1="34861" x2="54688" y2="34861"/>
                        <a14:foregroundMark x1="57214" y1="34167" x2="57214" y2="34167"/>
                        <a14:foregroundMark x1="61328" y1="34074" x2="61328" y2="34074"/>
                        <a14:backgroundMark x1="31380" y1="34444" x2="31380" y2="34444"/>
                        <a14:backgroundMark x1="39635" y1="36111" x2="39635" y2="36111"/>
                        <a14:backgroundMark x1="60495" y1="36019" x2="60495" y2="36019"/>
                      </a14:backgroundRemoval>
                    </a14:imgEffect>
                  </a14:imgLayer>
                </a14:imgProps>
              </a:ext>
            </a:extLst>
          </a:blip>
          <a:srcRect l="25795" t="15054" r="38045" b="48968"/>
          <a:stretch/>
        </p:blipFill>
        <p:spPr>
          <a:xfrm>
            <a:off x="9712515" y="1043786"/>
            <a:ext cx="1220526" cy="683098"/>
          </a:xfrm>
          <a:prstGeom prst="rect">
            <a:avLst/>
          </a:prstGeom>
        </p:spPr>
      </p:pic>
      <p:sp>
        <p:nvSpPr>
          <p:cNvPr id="12" name="CuadroTexto 11"/>
          <p:cNvSpPr txBox="1"/>
          <p:nvPr/>
        </p:nvSpPr>
        <p:spPr>
          <a:xfrm>
            <a:off x="3060447" y="1092946"/>
            <a:ext cx="59886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3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Sistema de Sugerencias de Mejora</a:t>
            </a:r>
          </a:p>
        </p:txBody>
      </p:sp>
      <p:sp>
        <p:nvSpPr>
          <p:cNvPr id="27" name="Rectángulo 26"/>
          <p:cNvSpPr/>
          <p:nvPr/>
        </p:nvSpPr>
        <p:spPr>
          <a:xfrm>
            <a:off x="11561197" y="2056417"/>
            <a:ext cx="115295" cy="461075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9" name="Rectángulo 28"/>
          <p:cNvSpPr/>
          <p:nvPr/>
        </p:nvSpPr>
        <p:spPr>
          <a:xfrm>
            <a:off x="11561197" y="2137460"/>
            <a:ext cx="115295" cy="2124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ángulo 3"/>
          <p:cNvSpPr/>
          <p:nvPr/>
        </p:nvSpPr>
        <p:spPr>
          <a:xfrm>
            <a:off x="412069" y="714252"/>
            <a:ext cx="11285449" cy="5982845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3" name="Rectángulo redondeado 24">
            <a:extLst>
              <a:ext uri="{FF2B5EF4-FFF2-40B4-BE49-F238E27FC236}">
                <a16:creationId xmlns:a16="http://schemas.microsoft.com/office/drawing/2014/main" id="{6504967B-83D3-43F0-A306-72B23F496369}"/>
              </a:ext>
            </a:extLst>
          </p:cNvPr>
          <p:cNvSpPr/>
          <p:nvPr/>
        </p:nvSpPr>
        <p:spPr>
          <a:xfrm>
            <a:off x="659920" y="2208613"/>
            <a:ext cx="3171248" cy="287287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b="1" dirty="0"/>
              <a:t>Catálogo de Premios</a:t>
            </a:r>
            <a:endParaRPr lang="es-MX" sz="1400" b="1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6A0747E-5CE5-4EF8-862F-C2540056FB6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279" b="14210"/>
          <a:stretch/>
        </p:blipFill>
        <p:spPr>
          <a:xfrm>
            <a:off x="659919" y="2932312"/>
            <a:ext cx="10571113" cy="3066321"/>
          </a:xfrm>
          <a:prstGeom prst="rect">
            <a:avLst/>
          </a:prstGeom>
        </p:spPr>
      </p:pic>
      <p:grpSp>
        <p:nvGrpSpPr>
          <p:cNvPr id="36" name="Grupo 35">
            <a:extLst>
              <a:ext uri="{FF2B5EF4-FFF2-40B4-BE49-F238E27FC236}">
                <a16:creationId xmlns:a16="http://schemas.microsoft.com/office/drawing/2014/main" id="{890F0573-B9DE-4762-8EB3-8633A4B4B1B2}"/>
              </a:ext>
            </a:extLst>
          </p:cNvPr>
          <p:cNvGrpSpPr/>
          <p:nvPr/>
        </p:nvGrpSpPr>
        <p:grpSpPr>
          <a:xfrm>
            <a:off x="661601" y="6194779"/>
            <a:ext cx="3678427" cy="287287"/>
            <a:chOff x="674786" y="6270532"/>
            <a:chExt cx="3678427" cy="287287"/>
          </a:xfrm>
        </p:grpSpPr>
        <p:sp>
          <p:nvSpPr>
            <p:cNvPr id="38" name="Rectángulo redondeado 22">
              <a:extLst>
                <a:ext uri="{FF2B5EF4-FFF2-40B4-BE49-F238E27FC236}">
                  <a16:creationId xmlns:a16="http://schemas.microsoft.com/office/drawing/2014/main" id="{2B4AA428-9E9D-4339-BD06-57AF50F7FDE7}"/>
                </a:ext>
              </a:extLst>
            </p:cNvPr>
            <p:cNvSpPr/>
            <p:nvPr/>
          </p:nvSpPr>
          <p:spPr>
            <a:xfrm>
              <a:off x="674786" y="6270532"/>
              <a:ext cx="3678427" cy="287287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400" b="1" dirty="0">
                  <a:solidFill>
                    <a:schemeClr val="tx1"/>
                  </a:solidFill>
                </a:rPr>
                <a:t>Atrás</a:t>
              </a:r>
              <a:endParaRPr lang="es-MX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43" name="Flecha derecha 23">
              <a:extLst>
                <a:ext uri="{FF2B5EF4-FFF2-40B4-BE49-F238E27FC236}">
                  <a16:creationId xmlns:a16="http://schemas.microsoft.com/office/drawing/2014/main" id="{A0EE36F6-4499-40F0-821F-E49372BEC52C}"/>
                </a:ext>
              </a:extLst>
            </p:cNvPr>
            <p:cNvSpPr/>
            <p:nvPr/>
          </p:nvSpPr>
          <p:spPr>
            <a:xfrm flipH="1">
              <a:off x="1919061" y="6314076"/>
              <a:ext cx="288000" cy="216000"/>
            </a:xfrm>
            <a:prstGeom prst="rightArrow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44" name="Rectángulo redondeado 15">
            <a:extLst>
              <a:ext uri="{FF2B5EF4-FFF2-40B4-BE49-F238E27FC236}">
                <a16:creationId xmlns:a16="http://schemas.microsoft.com/office/drawing/2014/main" id="{58C8057F-9CE1-4A90-8D2F-CCEC8F18302B}"/>
              </a:ext>
            </a:extLst>
          </p:cNvPr>
          <p:cNvSpPr/>
          <p:nvPr/>
        </p:nvSpPr>
        <p:spPr>
          <a:xfrm>
            <a:off x="657368" y="2595505"/>
            <a:ext cx="10571113" cy="287287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b="1" dirty="0"/>
              <a:t>Listado de Premios Solicitados</a:t>
            </a:r>
          </a:p>
        </p:txBody>
      </p:sp>
    </p:spTree>
    <p:extLst>
      <p:ext uri="{BB962C8B-B14F-4D97-AF65-F5344CB8AC3E}">
        <p14:creationId xmlns:p14="http://schemas.microsoft.com/office/powerpoint/2010/main" val="273087323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1708</TotalTime>
  <Words>1265</Words>
  <Application>Microsoft Office PowerPoint</Application>
  <PresentationFormat>Panorámica</PresentationFormat>
  <Paragraphs>321</Paragraphs>
  <Slides>20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Andres Gonzalez Duque</dc:creator>
  <cp:lastModifiedBy>Genaro Villanueva Perez</cp:lastModifiedBy>
  <cp:revision>133</cp:revision>
  <dcterms:created xsi:type="dcterms:W3CDTF">2021-01-08T16:32:03Z</dcterms:created>
  <dcterms:modified xsi:type="dcterms:W3CDTF">2022-08-15T16:55:55Z</dcterms:modified>
</cp:coreProperties>
</file>

<file path=docProps/thumbnail.jpeg>
</file>